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90" r:id="rId3"/>
    <p:sldId id="296" r:id="rId4"/>
    <p:sldId id="297" r:id="rId5"/>
    <p:sldId id="292" r:id="rId6"/>
    <p:sldId id="266" r:id="rId7"/>
    <p:sldId id="299" r:id="rId8"/>
    <p:sldId id="277" r:id="rId9"/>
    <p:sldId id="298" r:id="rId10"/>
    <p:sldId id="293" r:id="rId11"/>
    <p:sldId id="594" r:id="rId12"/>
    <p:sldId id="278" r:id="rId13"/>
    <p:sldId id="279" r:id="rId14"/>
    <p:sldId id="280" r:id="rId15"/>
    <p:sldId id="303" r:id="rId16"/>
    <p:sldId id="283" r:id="rId17"/>
    <p:sldId id="284" r:id="rId18"/>
    <p:sldId id="304" r:id="rId19"/>
    <p:sldId id="286" r:id="rId20"/>
    <p:sldId id="591" r:id="rId21"/>
    <p:sldId id="592" r:id="rId22"/>
    <p:sldId id="593" r:id="rId23"/>
    <p:sldId id="596" r:id="rId24"/>
    <p:sldId id="595" r:id="rId25"/>
    <p:sldId id="597" r:id="rId26"/>
    <p:sldId id="287" r:id="rId27"/>
    <p:sldId id="599" r:id="rId28"/>
    <p:sldId id="285" r:id="rId29"/>
    <p:sldId id="5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3535"/>
    <a:srgbClr val="595959"/>
    <a:srgbClr val="2A96C1"/>
    <a:srgbClr val="3C9FC6"/>
    <a:srgbClr val="76BBD7"/>
    <a:srgbClr val="797979"/>
    <a:srgbClr val="A2A2A2"/>
    <a:srgbClr val="E2C7AA"/>
    <a:srgbClr val="E6E6E6"/>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547" autoAdjust="0"/>
  </p:normalViewPr>
  <p:slideViewPr>
    <p:cSldViewPr snapToGrid="0">
      <p:cViewPr>
        <p:scale>
          <a:sx n="53" d="100"/>
          <a:sy n="53" d="100"/>
        </p:scale>
        <p:origin x="133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9EB7AA-4BDF-4518-AD79-46CA620DA0DB}" type="doc">
      <dgm:prSet loTypeId="urn:microsoft.com/office/officeart/2005/8/layout/chevron1" loCatId="process" qsTypeId="urn:microsoft.com/office/officeart/2005/8/quickstyle/simple4" qsCatId="simple" csTypeId="urn:microsoft.com/office/officeart/2005/8/colors/colorful1" csCatId="colorful" phldr="1"/>
      <dgm:spPr/>
    </dgm:pt>
    <dgm:pt modelId="{DBC00794-D3F3-4FEA-822E-CDE562740D89}">
      <dgm:prSet phldrT="[Text]"/>
      <dgm:spPr/>
      <dgm:t>
        <a:bodyPr/>
        <a:lstStyle/>
        <a:p>
          <a:r>
            <a:rPr lang="en-US" dirty="0" err="1"/>
            <a:t>No_of_ratings</a:t>
          </a:r>
          <a:r>
            <a:rPr lang="en-US" dirty="0"/>
            <a:t> </a:t>
          </a:r>
          <a:r>
            <a:rPr lang="en-US" dirty="0" err="1"/>
            <a:t>theo</a:t>
          </a:r>
          <a:r>
            <a:rPr lang="en-US" dirty="0"/>
            <a:t> main/</a:t>
          </a:r>
          <a:r>
            <a:rPr lang="en-US" dirty="0" err="1"/>
            <a:t>sub_cat</a:t>
          </a:r>
          <a:endParaRPr lang="en-US" dirty="0"/>
        </a:p>
      </dgm:t>
    </dgm:pt>
    <dgm:pt modelId="{ECA88135-758B-433E-AAE4-EDB300B5D09F}" type="parTrans" cxnId="{BB71D9AD-81CD-4D82-90C5-76251BB3DFC3}">
      <dgm:prSet/>
      <dgm:spPr/>
      <dgm:t>
        <a:bodyPr/>
        <a:lstStyle/>
        <a:p>
          <a:endParaRPr lang="en-US"/>
        </a:p>
      </dgm:t>
    </dgm:pt>
    <dgm:pt modelId="{D0F073CE-EAE5-4247-9A4B-2AC7EB30357A}" type="sibTrans" cxnId="{BB71D9AD-81CD-4D82-90C5-76251BB3DFC3}">
      <dgm:prSet/>
      <dgm:spPr/>
      <dgm:t>
        <a:bodyPr/>
        <a:lstStyle/>
        <a:p>
          <a:endParaRPr lang="en-US"/>
        </a:p>
      </dgm:t>
    </dgm:pt>
    <dgm:pt modelId="{32270765-5AB6-4365-B20D-3DE3D44DA763}">
      <dgm:prSet phldrT="[Text]"/>
      <dgm:spPr/>
      <dgm:t>
        <a:bodyPr/>
        <a:lstStyle/>
        <a:p>
          <a:r>
            <a:rPr lang="en-US" dirty="0"/>
            <a:t>Ratings vs %</a:t>
          </a:r>
          <a:r>
            <a:rPr lang="en-US" dirty="0" err="1"/>
            <a:t>Discount_price</a:t>
          </a:r>
          <a:r>
            <a:rPr lang="en-US" dirty="0"/>
            <a:t> </a:t>
          </a:r>
          <a:r>
            <a:rPr lang="en-US" dirty="0" err="1"/>
            <a:t>theo</a:t>
          </a:r>
          <a:r>
            <a:rPr lang="en-US" dirty="0"/>
            <a:t> </a:t>
          </a:r>
          <a:r>
            <a:rPr lang="en-US" dirty="0" err="1"/>
            <a:t>main_cat</a:t>
          </a:r>
          <a:r>
            <a:rPr lang="en-US" dirty="0"/>
            <a:t> </a:t>
          </a:r>
          <a:r>
            <a:rPr lang="en-US" dirty="0" err="1"/>
            <a:t>và</a:t>
          </a:r>
          <a:r>
            <a:rPr lang="en-US" dirty="0"/>
            <a:t> phan </a:t>
          </a:r>
          <a:r>
            <a:rPr lang="en-US" dirty="0" err="1"/>
            <a:t>khúc</a:t>
          </a:r>
          <a:r>
            <a:rPr lang="en-US" dirty="0"/>
            <a:t> </a:t>
          </a:r>
          <a:r>
            <a:rPr lang="en-US" dirty="0" err="1"/>
            <a:t>giá</a:t>
          </a:r>
          <a:endParaRPr lang="en-US" dirty="0"/>
        </a:p>
      </dgm:t>
    </dgm:pt>
    <dgm:pt modelId="{D0B1EBE2-96EE-4795-9EB2-8E930CD1BAD7}" type="parTrans" cxnId="{3FDBD538-5CBC-41C1-9862-267EB94AB081}">
      <dgm:prSet/>
      <dgm:spPr/>
      <dgm:t>
        <a:bodyPr/>
        <a:lstStyle/>
        <a:p>
          <a:endParaRPr lang="en-US"/>
        </a:p>
      </dgm:t>
    </dgm:pt>
    <dgm:pt modelId="{0F97BA68-BD44-472E-9A69-C0571BBA775E}" type="sibTrans" cxnId="{3FDBD538-5CBC-41C1-9862-267EB94AB081}">
      <dgm:prSet/>
      <dgm:spPr/>
      <dgm:t>
        <a:bodyPr/>
        <a:lstStyle/>
        <a:p>
          <a:endParaRPr lang="en-US"/>
        </a:p>
      </dgm:t>
    </dgm:pt>
    <dgm:pt modelId="{E06755DD-8EE6-4161-B989-C5B2F7F9BB31}">
      <dgm:prSet phldrT="[Text]"/>
      <dgm:spPr/>
      <dgm:t>
        <a:bodyPr/>
        <a:lstStyle/>
        <a:p>
          <a:r>
            <a:rPr lang="en-US" dirty="0" err="1"/>
            <a:t>Mối</a:t>
          </a:r>
          <a:r>
            <a:rPr lang="en-US" dirty="0"/>
            <a:t> </a:t>
          </a:r>
          <a:r>
            <a:rPr lang="en-US" dirty="0" err="1"/>
            <a:t>tương</a:t>
          </a:r>
          <a:r>
            <a:rPr lang="en-US" dirty="0"/>
            <a:t> </a:t>
          </a:r>
          <a:r>
            <a:rPr lang="en-US" dirty="0" err="1"/>
            <a:t>quan</a:t>
          </a:r>
          <a:r>
            <a:rPr lang="en-US" dirty="0"/>
            <a:t> </a:t>
          </a:r>
          <a:r>
            <a:rPr lang="en-US" dirty="0" err="1"/>
            <a:t>giữa</a:t>
          </a:r>
          <a:r>
            <a:rPr lang="en-US" dirty="0"/>
            <a:t> ratings </a:t>
          </a:r>
          <a:r>
            <a:rPr lang="en-US" dirty="0" err="1"/>
            <a:t>và</a:t>
          </a:r>
          <a:r>
            <a:rPr lang="en-US" dirty="0"/>
            <a:t> </a:t>
          </a:r>
          <a:r>
            <a:rPr lang="en-US" dirty="0" err="1"/>
            <a:t>actual_price</a:t>
          </a:r>
          <a:endParaRPr lang="en-US" dirty="0"/>
        </a:p>
      </dgm:t>
    </dgm:pt>
    <dgm:pt modelId="{9DAA30C4-EB7D-41BF-9AD5-2FEDB11E720A}" type="parTrans" cxnId="{A6EF00A4-FC42-44B2-9EAD-0AAE01381199}">
      <dgm:prSet/>
      <dgm:spPr/>
      <dgm:t>
        <a:bodyPr/>
        <a:lstStyle/>
        <a:p>
          <a:endParaRPr lang="en-US"/>
        </a:p>
      </dgm:t>
    </dgm:pt>
    <dgm:pt modelId="{263D32E1-3E60-48EF-87A1-34BF59EE87E4}" type="sibTrans" cxnId="{A6EF00A4-FC42-44B2-9EAD-0AAE01381199}">
      <dgm:prSet/>
      <dgm:spPr/>
      <dgm:t>
        <a:bodyPr/>
        <a:lstStyle/>
        <a:p>
          <a:endParaRPr lang="en-US"/>
        </a:p>
      </dgm:t>
    </dgm:pt>
    <dgm:pt modelId="{4FFB61F9-2D87-4F4A-8EF9-D1A89E2B74F9}">
      <dgm:prSet/>
      <dgm:spPr/>
      <dgm:t>
        <a:bodyPr/>
        <a:lstStyle/>
        <a:p>
          <a:r>
            <a:rPr lang="en-US" dirty="0" err="1"/>
            <a:t>No_of_ratings</a:t>
          </a:r>
          <a:r>
            <a:rPr lang="en-US" dirty="0"/>
            <a:t> vs % </a:t>
          </a:r>
          <a:r>
            <a:rPr lang="en-US" dirty="0" err="1"/>
            <a:t>Discount_price</a:t>
          </a:r>
          <a:r>
            <a:rPr lang="en-US" dirty="0"/>
            <a:t> </a:t>
          </a:r>
          <a:r>
            <a:rPr lang="en-US" dirty="0" err="1"/>
            <a:t>theo</a:t>
          </a:r>
          <a:r>
            <a:rPr lang="en-US" dirty="0"/>
            <a:t> supplier</a:t>
          </a:r>
        </a:p>
      </dgm:t>
    </dgm:pt>
    <dgm:pt modelId="{C1ACF56D-F80F-4715-8FC2-70D9F940C3FB}" type="parTrans" cxnId="{DBA9B320-AD43-4469-846C-887892821C98}">
      <dgm:prSet/>
      <dgm:spPr/>
      <dgm:t>
        <a:bodyPr/>
        <a:lstStyle/>
        <a:p>
          <a:endParaRPr lang="en-US"/>
        </a:p>
      </dgm:t>
    </dgm:pt>
    <dgm:pt modelId="{29FA1054-564F-42CD-B404-7263C1F99158}" type="sibTrans" cxnId="{DBA9B320-AD43-4469-846C-887892821C98}">
      <dgm:prSet/>
      <dgm:spPr/>
      <dgm:t>
        <a:bodyPr/>
        <a:lstStyle/>
        <a:p>
          <a:endParaRPr lang="en-US"/>
        </a:p>
      </dgm:t>
    </dgm:pt>
    <dgm:pt modelId="{792D740D-9FA1-43B6-91AF-1E6B9AAC5F4A}" type="pres">
      <dgm:prSet presAssocID="{619EB7AA-4BDF-4518-AD79-46CA620DA0DB}" presName="Name0" presStyleCnt="0">
        <dgm:presLayoutVars>
          <dgm:dir/>
          <dgm:animLvl val="lvl"/>
          <dgm:resizeHandles val="exact"/>
        </dgm:presLayoutVars>
      </dgm:prSet>
      <dgm:spPr/>
    </dgm:pt>
    <dgm:pt modelId="{03E4283D-66BD-449A-8106-B30C014E3A4F}" type="pres">
      <dgm:prSet presAssocID="{DBC00794-D3F3-4FEA-822E-CDE562740D89}" presName="parTxOnly" presStyleLbl="node1" presStyleIdx="0" presStyleCnt="4">
        <dgm:presLayoutVars>
          <dgm:chMax val="0"/>
          <dgm:chPref val="0"/>
          <dgm:bulletEnabled val="1"/>
        </dgm:presLayoutVars>
      </dgm:prSet>
      <dgm:spPr/>
    </dgm:pt>
    <dgm:pt modelId="{0145FC1E-2C94-4ACE-9313-79170944EE57}" type="pres">
      <dgm:prSet presAssocID="{D0F073CE-EAE5-4247-9A4B-2AC7EB30357A}" presName="parTxOnlySpace" presStyleCnt="0"/>
      <dgm:spPr/>
    </dgm:pt>
    <dgm:pt modelId="{920354D9-D815-458D-A4E3-B2FEE04B9526}" type="pres">
      <dgm:prSet presAssocID="{32270765-5AB6-4365-B20D-3DE3D44DA763}" presName="parTxOnly" presStyleLbl="node1" presStyleIdx="1" presStyleCnt="4">
        <dgm:presLayoutVars>
          <dgm:chMax val="0"/>
          <dgm:chPref val="0"/>
          <dgm:bulletEnabled val="1"/>
        </dgm:presLayoutVars>
      </dgm:prSet>
      <dgm:spPr/>
    </dgm:pt>
    <dgm:pt modelId="{1BADDCF5-056F-4322-9386-3D65437E7A60}" type="pres">
      <dgm:prSet presAssocID="{0F97BA68-BD44-472E-9A69-C0571BBA775E}" presName="parTxOnlySpace" presStyleCnt="0"/>
      <dgm:spPr/>
    </dgm:pt>
    <dgm:pt modelId="{E7B96D0F-50F5-4064-950B-BC2674BD9DF5}" type="pres">
      <dgm:prSet presAssocID="{4FFB61F9-2D87-4F4A-8EF9-D1A89E2B74F9}" presName="parTxOnly" presStyleLbl="node1" presStyleIdx="2" presStyleCnt="4">
        <dgm:presLayoutVars>
          <dgm:chMax val="0"/>
          <dgm:chPref val="0"/>
          <dgm:bulletEnabled val="1"/>
        </dgm:presLayoutVars>
      </dgm:prSet>
      <dgm:spPr/>
    </dgm:pt>
    <dgm:pt modelId="{DF329BE2-8677-492B-BDC6-415CB979AC52}" type="pres">
      <dgm:prSet presAssocID="{29FA1054-564F-42CD-B404-7263C1F99158}" presName="parTxOnlySpace" presStyleCnt="0"/>
      <dgm:spPr/>
    </dgm:pt>
    <dgm:pt modelId="{5AAF2C22-759A-43D3-B79A-C368CEB0A2C6}" type="pres">
      <dgm:prSet presAssocID="{E06755DD-8EE6-4161-B989-C5B2F7F9BB31}" presName="parTxOnly" presStyleLbl="node1" presStyleIdx="3" presStyleCnt="4" custLinFactNeighborX="-18858">
        <dgm:presLayoutVars>
          <dgm:chMax val="0"/>
          <dgm:chPref val="0"/>
          <dgm:bulletEnabled val="1"/>
        </dgm:presLayoutVars>
      </dgm:prSet>
      <dgm:spPr/>
    </dgm:pt>
  </dgm:ptLst>
  <dgm:cxnLst>
    <dgm:cxn modelId="{DBA9B320-AD43-4469-846C-887892821C98}" srcId="{619EB7AA-4BDF-4518-AD79-46CA620DA0DB}" destId="{4FFB61F9-2D87-4F4A-8EF9-D1A89E2B74F9}" srcOrd="2" destOrd="0" parTransId="{C1ACF56D-F80F-4715-8FC2-70D9F940C3FB}" sibTransId="{29FA1054-564F-42CD-B404-7263C1F99158}"/>
    <dgm:cxn modelId="{3FDBD538-5CBC-41C1-9862-267EB94AB081}" srcId="{619EB7AA-4BDF-4518-AD79-46CA620DA0DB}" destId="{32270765-5AB6-4365-B20D-3DE3D44DA763}" srcOrd="1" destOrd="0" parTransId="{D0B1EBE2-96EE-4795-9EB2-8E930CD1BAD7}" sibTransId="{0F97BA68-BD44-472E-9A69-C0571BBA775E}"/>
    <dgm:cxn modelId="{B06DBB49-1A64-4038-BAAE-EF389A3777AB}" type="presOf" srcId="{32270765-5AB6-4365-B20D-3DE3D44DA763}" destId="{920354D9-D815-458D-A4E3-B2FEE04B9526}" srcOrd="0" destOrd="0" presId="urn:microsoft.com/office/officeart/2005/8/layout/chevron1"/>
    <dgm:cxn modelId="{73540E6B-5B06-4FCF-B011-F477CF90E292}" type="presOf" srcId="{E06755DD-8EE6-4161-B989-C5B2F7F9BB31}" destId="{5AAF2C22-759A-43D3-B79A-C368CEB0A2C6}" srcOrd="0" destOrd="0" presId="urn:microsoft.com/office/officeart/2005/8/layout/chevron1"/>
    <dgm:cxn modelId="{D7ED569A-1555-4596-92C4-F803BF26F3E9}" type="presOf" srcId="{DBC00794-D3F3-4FEA-822E-CDE562740D89}" destId="{03E4283D-66BD-449A-8106-B30C014E3A4F}" srcOrd="0" destOrd="0" presId="urn:microsoft.com/office/officeart/2005/8/layout/chevron1"/>
    <dgm:cxn modelId="{A6EF00A4-FC42-44B2-9EAD-0AAE01381199}" srcId="{619EB7AA-4BDF-4518-AD79-46CA620DA0DB}" destId="{E06755DD-8EE6-4161-B989-C5B2F7F9BB31}" srcOrd="3" destOrd="0" parTransId="{9DAA30C4-EB7D-41BF-9AD5-2FEDB11E720A}" sibTransId="{263D32E1-3E60-48EF-87A1-34BF59EE87E4}"/>
    <dgm:cxn modelId="{BB71D9AD-81CD-4D82-90C5-76251BB3DFC3}" srcId="{619EB7AA-4BDF-4518-AD79-46CA620DA0DB}" destId="{DBC00794-D3F3-4FEA-822E-CDE562740D89}" srcOrd="0" destOrd="0" parTransId="{ECA88135-758B-433E-AAE4-EDB300B5D09F}" sibTransId="{D0F073CE-EAE5-4247-9A4B-2AC7EB30357A}"/>
    <dgm:cxn modelId="{F1B4D9B6-977A-4FB7-AE5A-3046AC2C04DB}" type="presOf" srcId="{619EB7AA-4BDF-4518-AD79-46CA620DA0DB}" destId="{792D740D-9FA1-43B6-91AF-1E6B9AAC5F4A}" srcOrd="0" destOrd="0" presId="urn:microsoft.com/office/officeart/2005/8/layout/chevron1"/>
    <dgm:cxn modelId="{E05BB0D5-6421-4E15-9F09-089477E1BF44}" type="presOf" srcId="{4FFB61F9-2D87-4F4A-8EF9-D1A89E2B74F9}" destId="{E7B96D0F-50F5-4064-950B-BC2674BD9DF5}" srcOrd="0" destOrd="0" presId="urn:microsoft.com/office/officeart/2005/8/layout/chevron1"/>
    <dgm:cxn modelId="{C9D957BA-A89A-4EA4-B20A-8A3B16E9DD07}" type="presParOf" srcId="{792D740D-9FA1-43B6-91AF-1E6B9AAC5F4A}" destId="{03E4283D-66BD-449A-8106-B30C014E3A4F}" srcOrd="0" destOrd="0" presId="urn:microsoft.com/office/officeart/2005/8/layout/chevron1"/>
    <dgm:cxn modelId="{E9F64627-0809-4FCF-AA35-E0C4CEC106ED}" type="presParOf" srcId="{792D740D-9FA1-43B6-91AF-1E6B9AAC5F4A}" destId="{0145FC1E-2C94-4ACE-9313-79170944EE57}" srcOrd="1" destOrd="0" presId="urn:microsoft.com/office/officeart/2005/8/layout/chevron1"/>
    <dgm:cxn modelId="{76B6BA3E-A407-4CE1-8C73-C97617EACFEB}" type="presParOf" srcId="{792D740D-9FA1-43B6-91AF-1E6B9AAC5F4A}" destId="{920354D9-D815-458D-A4E3-B2FEE04B9526}" srcOrd="2" destOrd="0" presId="urn:microsoft.com/office/officeart/2005/8/layout/chevron1"/>
    <dgm:cxn modelId="{E64AEE43-23EB-46E3-AAA3-F4D9F2601249}" type="presParOf" srcId="{792D740D-9FA1-43B6-91AF-1E6B9AAC5F4A}" destId="{1BADDCF5-056F-4322-9386-3D65437E7A60}" srcOrd="3" destOrd="0" presId="urn:microsoft.com/office/officeart/2005/8/layout/chevron1"/>
    <dgm:cxn modelId="{525CB9CC-C9B1-4513-8B32-5531A8B35211}" type="presParOf" srcId="{792D740D-9FA1-43B6-91AF-1E6B9AAC5F4A}" destId="{E7B96D0F-50F5-4064-950B-BC2674BD9DF5}" srcOrd="4" destOrd="0" presId="urn:microsoft.com/office/officeart/2005/8/layout/chevron1"/>
    <dgm:cxn modelId="{300B2B00-C27F-4080-B2A5-39B9C4F18E28}" type="presParOf" srcId="{792D740D-9FA1-43B6-91AF-1E6B9AAC5F4A}" destId="{DF329BE2-8677-492B-BDC6-415CB979AC52}" srcOrd="5" destOrd="0" presId="urn:microsoft.com/office/officeart/2005/8/layout/chevron1"/>
    <dgm:cxn modelId="{32F175E5-ECD8-44D8-B739-8C65525A17C0}" type="presParOf" srcId="{792D740D-9FA1-43B6-91AF-1E6B9AAC5F4A}" destId="{5AAF2C22-759A-43D3-B79A-C368CEB0A2C6}"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8402C-C533-42FE-B332-06B9820374F2}"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n-US"/>
        </a:p>
      </dgm:t>
    </dgm:pt>
    <dgm:pt modelId="{20D0EC73-C9EA-49A1-850D-432C1607D154}">
      <dgm:prSet phldrT="[Text]" custT="1"/>
      <dgm:spPr/>
      <dgm:t>
        <a:bodyPr/>
        <a:lstStyle/>
        <a:p>
          <a:r>
            <a:rPr lang="en-US" sz="2800" dirty="0" err="1"/>
            <a:t>Tập</a:t>
          </a:r>
          <a:r>
            <a:rPr lang="en-US" sz="2800" dirty="0"/>
            <a:t> </a:t>
          </a:r>
          <a:r>
            <a:rPr lang="en-US" sz="2800" dirty="0" err="1"/>
            <a:t>trung</a:t>
          </a:r>
          <a:endParaRPr lang="en-US" sz="2800" dirty="0"/>
        </a:p>
        <a:p>
          <a:r>
            <a:rPr lang="en-US" sz="2800" dirty="0"/>
            <a:t> </a:t>
          </a:r>
          <a:r>
            <a:rPr lang="en-US" sz="2800" dirty="0" err="1"/>
            <a:t>chất</a:t>
          </a:r>
          <a:r>
            <a:rPr lang="en-US" sz="2800" dirty="0"/>
            <a:t> </a:t>
          </a:r>
          <a:r>
            <a:rPr lang="en-US" sz="2800" dirty="0" err="1"/>
            <a:t>lượng</a:t>
          </a:r>
          <a:r>
            <a:rPr lang="en-US" sz="2800" dirty="0"/>
            <a:t> </a:t>
          </a:r>
          <a:r>
            <a:rPr lang="en-US" sz="2800" dirty="0" err="1"/>
            <a:t>sản</a:t>
          </a:r>
          <a:r>
            <a:rPr lang="en-US" sz="2800" dirty="0"/>
            <a:t> </a:t>
          </a:r>
          <a:r>
            <a:rPr lang="en-US" sz="2800" dirty="0" err="1"/>
            <a:t>phẩm</a:t>
          </a:r>
          <a:endParaRPr lang="en-US" sz="2800" dirty="0"/>
        </a:p>
      </dgm:t>
    </dgm:pt>
    <dgm:pt modelId="{BCC9FCC3-7A4A-496A-BA7C-7303F49BB759}" type="parTrans" cxnId="{B74135B9-A56A-4090-B593-C50AB7E4B0A2}">
      <dgm:prSet/>
      <dgm:spPr/>
      <dgm:t>
        <a:bodyPr/>
        <a:lstStyle/>
        <a:p>
          <a:endParaRPr lang="en-US" sz="1800"/>
        </a:p>
      </dgm:t>
    </dgm:pt>
    <dgm:pt modelId="{7F7BCABE-375F-486D-A4F6-D93647020EAB}" type="sibTrans" cxnId="{B74135B9-A56A-4090-B593-C50AB7E4B0A2}">
      <dgm:prSet/>
      <dgm:spPr/>
      <dgm:t>
        <a:bodyPr/>
        <a:lstStyle/>
        <a:p>
          <a:endParaRPr lang="en-US" sz="1800"/>
        </a:p>
      </dgm:t>
    </dgm:pt>
    <dgm:pt modelId="{638C3E36-8786-4A80-AF18-07F845F59BC8}">
      <dgm:prSet phldrT="[Text]" custT="1"/>
      <dgm:spPr/>
      <dgm:t>
        <a:bodyPr/>
        <a:lstStyle/>
        <a:p>
          <a:r>
            <a:rPr lang="en-US" sz="1800" dirty="0" err="1"/>
            <a:t>Tối</a:t>
          </a:r>
          <a:r>
            <a:rPr lang="en-US" sz="1800" dirty="0"/>
            <a:t> </a:t>
          </a:r>
          <a:r>
            <a:rPr lang="en-US" sz="1800" dirty="0" err="1"/>
            <a:t>ưu</a:t>
          </a:r>
          <a:r>
            <a:rPr lang="en-US" sz="1800" dirty="0"/>
            <a:t> </a:t>
          </a:r>
          <a:r>
            <a:rPr lang="en-US" sz="1800" dirty="0" err="1"/>
            <a:t>hóa</a:t>
          </a:r>
          <a:r>
            <a:rPr lang="en-US" sz="1800" dirty="0"/>
            <a:t> </a:t>
          </a:r>
          <a:r>
            <a:rPr lang="en-US" sz="1800" dirty="0" err="1"/>
            <a:t>chiến</a:t>
          </a:r>
          <a:r>
            <a:rPr lang="en-US" sz="1800" dirty="0"/>
            <a:t> </a:t>
          </a:r>
          <a:r>
            <a:rPr lang="en-US" sz="1800" dirty="0" err="1"/>
            <a:t>lược</a:t>
          </a:r>
          <a:r>
            <a:rPr lang="en-US" sz="1800" dirty="0"/>
            <a:t> </a:t>
          </a:r>
          <a:r>
            <a:rPr lang="en-US" sz="1800" dirty="0" err="1"/>
            <a:t>chiết</a:t>
          </a:r>
          <a:r>
            <a:rPr lang="en-US" sz="1800" dirty="0"/>
            <a:t> </a:t>
          </a:r>
          <a:r>
            <a:rPr lang="en-US" sz="1800" dirty="0" err="1"/>
            <a:t>khấu</a:t>
          </a:r>
          <a:endParaRPr lang="en-US" sz="1800" dirty="0"/>
        </a:p>
      </dgm:t>
    </dgm:pt>
    <dgm:pt modelId="{1E2A381C-CA6A-4DC9-AAED-15551F6395A4}" type="parTrans" cxnId="{A7EEBF06-5A21-4080-9593-3A484F91B44B}">
      <dgm:prSet/>
      <dgm:spPr/>
      <dgm:t>
        <a:bodyPr/>
        <a:lstStyle/>
        <a:p>
          <a:endParaRPr lang="en-US" sz="1800"/>
        </a:p>
      </dgm:t>
    </dgm:pt>
    <dgm:pt modelId="{C6738E56-2945-4AD9-B51E-FDDBA5ED646D}" type="sibTrans" cxnId="{A7EEBF06-5A21-4080-9593-3A484F91B44B}">
      <dgm:prSet/>
      <dgm:spPr/>
      <dgm:t>
        <a:bodyPr/>
        <a:lstStyle/>
        <a:p>
          <a:endParaRPr lang="en-US" sz="1800"/>
        </a:p>
      </dgm:t>
    </dgm:pt>
    <dgm:pt modelId="{F76FCD4F-04A5-4C8C-9105-14C4796C26BE}">
      <dgm:prSet phldrT="[Text]" custT="1"/>
      <dgm:spPr/>
      <dgm:t>
        <a:bodyPr/>
        <a:lstStyle/>
        <a:p>
          <a:r>
            <a:rPr lang="en-US" sz="1800" dirty="0" err="1"/>
            <a:t>Tập</a:t>
          </a:r>
          <a:r>
            <a:rPr lang="en-US" sz="1800" dirty="0"/>
            <a:t> </a:t>
          </a:r>
          <a:r>
            <a:rPr lang="en-US" sz="1800" dirty="0" err="1"/>
            <a:t>trung</a:t>
          </a:r>
          <a:r>
            <a:rPr lang="en-US" sz="1800" dirty="0"/>
            <a:t> </a:t>
          </a:r>
          <a:r>
            <a:rPr lang="en-US" sz="1800" dirty="0" err="1"/>
            <a:t>vào</a:t>
          </a:r>
          <a:r>
            <a:rPr lang="en-US" sz="1800" dirty="0"/>
            <a:t> </a:t>
          </a:r>
          <a:r>
            <a:rPr lang="en-US" sz="1800" dirty="0" err="1"/>
            <a:t>phân</a:t>
          </a:r>
          <a:r>
            <a:rPr lang="en-US" sz="1800" dirty="0"/>
            <a:t> </a:t>
          </a:r>
          <a:r>
            <a:rPr lang="en-US" sz="1800" dirty="0" err="1"/>
            <a:t>khúc</a:t>
          </a:r>
          <a:r>
            <a:rPr lang="en-US" sz="1800" dirty="0"/>
            <a:t> Health &amp; Personal care</a:t>
          </a:r>
        </a:p>
      </dgm:t>
    </dgm:pt>
    <dgm:pt modelId="{30BFCBE1-819A-468E-A9B4-197761197E80}" type="parTrans" cxnId="{0916111D-2DFD-454E-8353-2CA53252B228}">
      <dgm:prSet/>
      <dgm:spPr/>
      <dgm:t>
        <a:bodyPr/>
        <a:lstStyle/>
        <a:p>
          <a:endParaRPr lang="en-US" sz="1800"/>
        </a:p>
      </dgm:t>
    </dgm:pt>
    <dgm:pt modelId="{154052D7-EC97-4AAC-92F6-127DA76BA117}" type="sibTrans" cxnId="{0916111D-2DFD-454E-8353-2CA53252B228}">
      <dgm:prSet/>
      <dgm:spPr/>
      <dgm:t>
        <a:bodyPr/>
        <a:lstStyle/>
        <a:p>
          <a:endParaRPr lang="en-US" sz="1800"/>
        </a:p>
      </dgm:t>
    </dgm:pt>
    <dgm:pt modelId="{7B8600DE-2350-419A-B960-B64C27A48159}">
      <dgm:prSet phldrT="[Text]" custT="1"/>
      <dgm:spPr/>
      <dgm:t>
        <a:bodyPr/>
        <a:lstStyle/>
        <a:p>
          <a:r>
            <a:rPr lang="en-US" sz="1800" dirty="0" err="1"/>
            <a:t>Tận</a:t>
          </a:r>
          <a:r>
            <a:rPr lang="en-US" sz="1800" dirty="0"/>
            <a:t> </a:t>
          </a:r>
          <a:r>
            <a:rPr lang="en-US" sz="1800" dirty="0" err="1"/>
            <a:t>dụng</a:t>
          </a:r>
          <a:r>
            <a:rPr lang="en-US" sz="1800" dirty="0"/>
            <a:t> </a:t>
          </a:r>
          <a:r>
            <a:rPr lang="en-US" sz="1800" dirty="0" err="1"/>
            <a:t>lợi</a:t>
          </a:r>
          <a:r>
            <a:rPr lang="en-US" sz="1800" dirty="0"/>
            <a:t> </a:t>
          </a:r>
          <a:r>
            <a:rPr lang="en-US" sz="1800" dirty="0" err="1"/>
            <a:t>thế</a:t>
          </a:r>
          <a:r>
            <a:rPr lang="en-US" sz="1800" dirty="0"/>
            <a:t> </a:t>
          </a:r>
          <a:r>
            <a:rPr lang="en-US" sz="1800" dirty="0" err="1"/>
            <a:t>của</a:t>
          </a:r>
          <a:r>
            <a:rPr lang="en-US" sz="1800" dirty="0"/>
            <a:t> Amazon</a:t>
          </a:r>
        </a:p>
      </dgm:t>
    </dgm:pt>
    <dgm:pt modelId="{D1BAB153-8FFA-4406-BC04-B1BFB158CB0D}" type="parTrans" cxnId="{5CFD3B2A-5CF1-4965-9849-6EF76E8557F5}">
      <dgm:prSet/>
      <dgm:spPr/>
      <dgm:t>
        <a:bodyPr/>
        <a:lstStyle/>
        <a:p>
          <a:endParaRPr lang="en-US" sz="1800"/>
        </a:p>
      </dgm:t>
    </dgm:pt>
    <dgm:pt modelId="{A23A4CCD-ACA8-4E27-A27F-CFEF4669FFEE}" type="sibTrans" cxnId="{5CFD3B2A-5CF1-4965-9849-6EF76E8557F5}">
      <dgm:prSet/>
      <dgm:spPr/>
      <dgm:t>
        <a:bodyPr/>
        <a:lstStyle/>
        <a:p>
          <a:endParaRPr lang="en-US" sz="1800"/>
        </a:p>
      </dgm:t>
    </dgm:pt>
    <dgm:pt modelId="{406422DA-0F7A-4836-83FB-9822745E0555}">
      <dgm:prSet phldrT="[Text]" custT="1"/>
      <dgm:spPr/>
      <dgm:t>
        <a:bodyPr/>
        <a:lstStyle/>
        <a:p>
          <a:r>
            <a:rPr lang="en-US" sz="1800" dirty="0" err="1"/>
            <a:t>Phân</a:t>
          </a:r>
          <a:r>
            <a:rPr lang="en-US" sz="1800" dirty="0"/>
            <a:t> </a:t>
          </a:r>
          <a:r>
            <a:rPr lang="en-US" sz="1800" dirty="0" err="1"/>
            <a:t>tích</a:t>
          </a:r>
          <a:r>
            <a:rPr lang="en-US" sz="1800" dirty="0"/>
            <a:t> </a:t>
          </a:r>
          <a:r>
            <a:rPr lang="en-US" sz="1800" dirty="0" err="1"/>
            <a:t>hành</a:t>
          </a:r>
          <a:r>
            <a:rPr lang="en-US" sz="1800" dirty="0"/>
            <a:t> vi </a:t>
          </a:r>
          <a:r>
            <a:rPr lang="en-US" sz="1800" dirty="0" err="1"/>
            <a:t>khách</a:t>
          </a:r>
          <a:r>
            <a:rPr lang="en-US" sz="1800" dirty="0"/>
            <a:t> </a:t>
          </a:r>
          <a:r>
            <a:rPr lang="en-US" sz="1800" dirty="0" err="1"/>
            <a:t>hàng</a:t>
          </a:r>
          <a:endParaRPr lang="en-US" sz="1800" dirty="0"/>
        </a:p>
      </dgm:t>
    </dgm:pt>
    <dgm:pt modelId="{5E95CFE3-F2DF-4F92-8242-92533BBBFB82}" type="parTrans" cxnId="{6431AB6D-4731-4014-9002-EDC33BD36C69}">
      <dgm:prSet/>
      <dgm:spPr/>
      <dgm:t>
        <a:bodyPr/>
        <a:lstStyle/>
        <a:p>
          <a:endParaRPr lang="en-US" sz="1800"/>
        </a:p>
      </dgm:t>
    </dgm:pt>
    <dgm:pt modelId="{6EF96790-2F4F-48AF-9092-DD61801B535E}" type="sibTrans" cxnId="{6431AB6D-4731-4014-9002-EDC33BD36C69}">
      <dgm:prSet/>
      <dgm:spPr/>
      <dgm:t>
        <a:bodyPr/>
        <a:lstStyle/>
        <a:p>
          <a:endParaRPr lang="en-US" sz="1800"/>
        </a:p>
      </dgm:t>
    </dgm:pt>
    <dgm:pt modelId="{DE542543-1CCA-43F3-9408-FC41D3974FDB}">
      <dgm:prSet custT="1"/>
      <dgm:spPr/>
      <dgm:t>
        <a:bodyPr/>
        <a:lstStyle/>
        <a:p>
          <a:r>
            <a:rPr lang="en-US" sz="1800" dirty="0" err="1"/>
            <a:t>Cải</a:t>
          </a:r>
          <a:r>
            <a:rPr lang="en-US" sz="1800" dirty="0"/>
            <a:t> </a:t>
          </a:r>
          <a:r>
            <a:rPr lang="en-US" sz="1800" dirty="0" err="1"/>
            <a:t>thiện</a:t>
          </a:r>
          <a:r>
            <a:rPr lang="en-US" sz="1800" dirty="0"/>
            <a:t> </a:t>
          </a:r>
          <a:r>
            <a:rPr lang="en-US" sz="1800" dirty="0" err="1"/>
            <a:t>vào</a:t>
          </a:r>
          <a:r>
            <a:rPr lang="en-US" sz="1800" dirty="0"/>
            <a:t> </a:t>
          </a:r>
          <a:r>
            <a:rPr lang="en-US" sz="1800" dirty="0" err="1"/>
            <a:t>các</a:t>
          </a:r>
          <a:r>
            <a:rPr lang="en-US" sz="1800" dirty="0"/>
            <a:t> phan </a:t>
          </a:r>
          <a:r>
            <a:rPr lang="en-US" sz="1800" dirty="0" err="1"/>
            <a:t>khúc</a:t>
          </a:r>
          <a:r>
            <a:rPr lang="en-US" sz="1800" dirty="0"/>
            <a:t> </a:t>
          </a:r>
          <a:r>
            <a:rPr lang="en-US" sz="1800" dirty="0" err="1"/>
            <a:t>có</a:t>
          </a:r>
          <a:r>
            <a:rPr lang="en-US" sz="1800" dirty="0"/>
            <a:t> </a:t>
          </a:r>
          <a:r>
            <a:rPr lang="en-US" sz="1800" dirty="0" err="1"/>
            <a:t>xếp</a:t>
          </a:r>
          <a:r>
            <a:rPr lang="en-US" sz="1800" dirty="0"/>
            <a:t> </a:t>
          </a:r>
          <a:r>
            <a:rPr lang="en-US" sz="1800" dirty="0" err="1"/>
            <a:t>hạng</a:t>
          </a:r>
          <a:r>
            <a:rPr lang="en-US" sz="1800" dirty="0"/>
            <a:t> </a:t>
          </a:r>
          <a:r>
            <a:rPr lang="en-US" sz="1800" dirty="0" err="1"/>
            <a:t>thấp</a:t>
          </a:r>
          <a:endParaRPr lang="en-US" sz="1800" dirty="0"/>
        </a:p>
      </dgm:t>
    </dgm:pt>
    <dgm:pt modelId="{F4254036-6309-4AA5-BCA1-D48783087AF2}" type="parTrans" cxnId="{4901CA4C-D992-4EE3-8AF9-113C996F148C}">
      <dgm:prSet/>
      <dgm:spPr/>
      <dgm:t>
        <a:bodyPr/>
        <a:lstStyle/>
        <a:p>
          <a:endParaRPr lang="en-US" sz="1800"/>
        </a:p>
      </dgm:t>
    </dgm:pt>
    <dgm:pt modelId="{8D53AE5D-21E9-4685-9BEE-B41E085B8B83}" type="sibTrans" cxnId="{4901CA4C-D992-4EE3-8AF9-113C996F148C}">
      <dgm:prSet/>
      <dgm:spPr/>
      <dgm:t>
        <a:bodyPr/>
        <a:lstStyle/>
        <a:p>
          <a:endParaRPr lang="en-US" sz="1800"/>
        </a:p>
      </dgm:t>
    </dgm:pt>
    <dgm:pt modelId="{9829CA24-D18E-4D8A-8F2D-03DFF62421F5}">
      <dgm:prSet custT="1"/>
      <dgm:spPr/>
      <dgm:t>
        <a:bodyPr/>
        <a:lstStyle/>
        <a:p>
          <a:r>
            <a:rPr lang="en-US" sz="1800" dirty="0" err="1"/>
            <a:t>Thương</a:t>
          </a:r>
          <a:r>
            <a:rPr lang="en-US" sz="1800" dirty="0"/>
            <a:t> </a:t>
          </a:r>
          <a:r>
            <a:rPr lang="en-US" sz="1800" dirty="0" err="1"/>
            <a:t>hiệu</a:t>
          </a:r>
          <a:r>
            <a:rPr lang="en-US" sz="1800" dirty="0"/>
            <a:t> </a:t>
          </a:r>
          <a:r>
            <a:rPr lang="en-US" sz="1800" dirty="0" err="1"/>
            <a:t>và</a:t>
          </a:r>
          <a:r>
            <a:rPr lang="en-US" sz="1800" dirty="0"/>
            <a:t> </a:t>
          </a:r>
          <a:r>
            <a:rPr lang="en-US" sz="1800" dirty="0" err="1"/>
            <a:t>tiếp</a:t>
          </a:r>
          <a:r>
            <a:rPr lang="en-US" sz="1800" dirty="0"/>
            <a:t> </a:t>
          </a:r>
          <a:r>
            <a:rPr lang="en-US" sz="1800" dirty="0" err="1"/>
            <a:t>thị</a:t>
          </a:r>
          <a:endParaRPr lang="en-US" sz="1800" dirty="0"/>
        </a:p>
      </dgm:t>
    </dgm:pt>
    <dgm:pt modelId="{F3735635-6117-4BD8-A8C0-446AB62E3268}" type="parTrans" cxnId="{76CA95A1-2566-4437-B2EC-211E8C9BE8DF}">
      <dgm:prSet/>
      <dgm:spPr/>
      <dgm:t>
        <a:bodyPr/>
        <a:lstStyle/>
        <a:p>
          <a:endParaRPr lang="en-US" sz="1800"/>
        </a:p>
      </dgm:t>
    </dgm:pt>
    <dgm:pt modelId="{4D07CBC3-CB22-41CB-A060-1BA7601A570A}" type="sibTrans" cxnId="{76CA95A1-2566-4437-B2EC-211E8C9BE8DF}">
      <dgm:prSet/>
      <dgm:spPr/>
      <dgm:t>
        <a:bodyPr/>
        <a:lstStyle/>
        <a:p>
          <a:endParaRPr lang="en-US" sz="1800"/>
        </a:p>
      </dgm:t>
    </dgm:pt>
    <dgm:pt modelId="{67E0C37D-95E7-49D4-B3DE-7E501AD8F676}" type="pres">
      <dgm:prSet presAssocID="{BBA8402C-C533-42FE-B332-06B9820374F2}" presName="composite" presStyleCnt="0">
        <dgm:presLayoutVars>
          <dgm:chMax val="1"/>
          <dgm:dir/>
          <dgm:resizeHandles val="exact"/>
        </dgm:presLayoutVars>
      </dgm:prSet>
      <dgm:spPr/>
    </dgm:pt>
    <dgm:pt modelId="{6B07A0C8-985C-47B7-B631-06920389FF78}" type="pres">
      <dgm:prSet presAssocID="{BBA8402C-C533-42FE-B332-06B9820374F2}" presName="radial" presStyleCnt="0">
        <dgm:presLayoutVars>
          <dgm:animLvl val="ctr"/>
        </dgm:presLayoutVars>
      </dgm:prSet>
      <dgm:spPr/>
    </dgm:pt>
    <dgm:pt modelId="{CC6E5F27-71B4-418B-AFDD-742C6362B1E3}" type="pres">
      <dgm:prSet presAssocID="{20D0EC73-C9EA-49A1-850D-432C1607D154}" presName="centerShape" presStyleLbl="vennNode1" presStyleIdx="0" presStyleCnt="7"/>
      <dgm:spPr/>
    </dgm:pt>
    <dgm:pt modelId="{C83FF7C3-1318-4F4D-BCDF-00C3AB616AA4}" type="pres">
      <dgm:prSet presAssocID="{638C3E36-8786-4A80-AF18-07F845F59BC8}" presName="node" presStyleLbl="vennNode1" presStyleIdx="1" presStyleCnt="7">
        <dgm:presLayoutVars>
          <dgm:bulletEnabled val="1"/>
        </dgm:presLayoutVars>
      </dgm:prSet>
      <dgm:spPr/>
    </dgm:pt>
    <dgm:pt modelId="{53A4D52F-3AA9-404E-9C72-EB4E80EFE401}" type="pres">
      <dgm:prSet presAssocID="{9829CA24-D18E-4D8A-8F2D-03DFF62421F5}" presName="node" presStyleLbl="vennNode1" presStyleIdx="2" presStyleCnt="7">
        <dgm:presLayoutVars>
          <dgm:bulletEnabled val="1"/>
        </dgm:presLayoutVars>
      </dgm:prSet>
      <dgm:spPr/>
    </dgm:pt>
    <dgm:pt modelId="{11F5F4BE-6370-43FD-BDDD-24D21DFD8506}" type="pres">
      <dgm:prSet presAssocID="{F76FCD4F-04A5-4C8C-9105-14C4796C26BE}" presName="node" presStyleLbl="vennNode1" presStyleIdx="3" presStyleCnt="7">
        <dgm:presLayoutVars>
          <dgm:bulletEnabled val="1"/>
        </dgm:presLayoutVars>
      </dgm:prSet>
      <dgm:spPr/>
    </dgm:pt>
    <dgm:pt modelId="{155FACEA-3DEE-478F-B8E0-6A5AB740C319}" type="pres">
      <dgm:prSet presAssocID="{DE542543-1CCA-43F3-9408-FC41D3974FDB}" presName="node" presStyleLbl="vennNode1" presStyleIdx="4" presStyleCnt="7" custRadScaleRad="104164" custRadScaleInc="0">
        <dgm:presLayoutVars>
          <dgm:bulletEnabled val="1"/>
        </dgm:presLayoutVars>
      </dgm:prSet>
      <dgm:spPr/>
    </dgm:pt>
    <dgm:pt modelId="{A9398B74-0C7E-4845-AF44-90F2AF378827}" type="pres">
      <dgm:prSet presAssocID="{7B8600DE-2350-419A-B960-B64C27A48159}" presName="node" presStyleLbl="vennNode1" presStyleIdx="5" presStyleCnt="7">
        <dgm:presLayoutVars>
          <dgm:bulletEnabled val="1"/>
        </dgm:presLayoutVars>
      </dgm:prSet>
      <dgm:spPr/>
    </dgm:pt>
    <dgm:pt modelId="{772C83AE-BA7F-48BC-AC17-523C76322E86}" type="pres">
      <dgm:prSet presAssocID="{406422DA-0F7A-4836-83FB-9822745E0555}" presName="node" presStyleLbl="vennNode1" presStyleIdx="6" presStyleCnt="7">
        <dgm:presLayoutVars>
          <dgm:bulletEnabled val="1"/>
        </dgm:presLayoutVars>
      </dgm:prSet>
      <dgm:spPr/>
    </dgm:pt>
  </dgm:ptLst>
  <dgm:cxnLst>
    <dgm:cxn modelId="{A7EEBF06-5A21-4080-9593-3A484F91B44B}" srcId="{20D0EC73-C9EA-49A1-850D-432C1607D154}" destId="{638C3E36-8786-4A80-AF18-07F845F59BC8}" srcOrd="0" destOrd="0" parTransId="{1E2A381C-CA6A-4DC9-AAED-15551F6395A4}" sibTransId="{C6738E56-2945-4AD9-B51E-FDDBA5ED646D}"/>
    <dgm:cxn modelId="{0916111D-2DFD-454E-8353-2CA53252B228}" srcId="{20D0EC73-C9EA-49A1-850D-432C1607D154}" destId="{F76FCD4F-04A5-4C8C-9105-14C4796C26BE}" srcOrd="2" destOrd="0" parTransId="{30BFCBE1-819A-468E-A9B4-197761197E80}" sibTransId="{154052D7-EC97-4AAC-92F6-127DA76BA117}"/>
    <dgm:cxn modelId="{5CFD3B2A-5CF1-4965-9849-6EF76E8557F5}" srcId="{20D0EC73-C9EA-49A1-850D-432C1607D154}" destId="{7B8600DE-2350-419A-B960-B64C27A48159}" srcOrd="4" destOrd="0" parTransId="{D1BAB153-8FFA-4406-BC04-B1BFB158CB0D}" sibTransId="{A23A4CCD-ACA8-4E27-A27F-CFEF4669FFEE}"/>
    <dgm:cxn modelId="{4765FA2E-2A43-4942-A7F6-0A6D7E588C00}" type="presOf" srcId="{406422DA-0F7A-4836-83FB-9822745E0555}" destId="{772C83AE-BA7F-48BC-AC17-523C76322E86}" srcOrd="0" destOrd="0" presId="urn:microsoft.com/office/officeart/2005/8/layout/radial3"/>
    <dgm:cxn modelId="{05FE1F36-7FE6-4AFE-993C-482BE3483529}" type="presOf" srcId="{9829CA24-D18E-4D8A-8F2D-03DFF62421F5}" destId="{53A4D52F-3AA9-404E-9C72-EB4E80EFE401}" srcOrd="0" destOrd="0" presId="urn:microsoft.com/office/officeart/2005/8/layout/radial3"/>
    <dgm:cxn modelId="{22E38638-E72F-47C9-8CD7-34437D656076}" type="presOf" srcId="{7B8600DE-2350-419A-B960-B64C27A48159}" destId="{A9398B74-0C7E-4845-AF44-90F2AF378827}" srcOrd="0" destOrd="0" presId="urn:microsoft.com/office/officeart/2005/8/layout/radial3"/>
    <dgm:cxn modelId="{4901CA4C-D992-4EE3-8AF9-113C996F148C}" srcId="{20D0EC73-C9EA-49A1-850D-432C1607D154}" destId="{DE542543-1CCA-43F3-9408-FC41D3974FDB}" srcOrd="3" destOrd="0" parTransId="{F4254036-6309-4AA5-BCA1-D48783087AF2}" sibTransId="{8D53AE5D-21E9-4685-9BEE-B41E085B8B83}"/>
    <dgm:cxn modelId="{6431AB6D-4731-4014-9002-EDC33BD36C69}" srcId="{20D0EC73-C9EA-49A1-850D-432C1607D154}" destId="{406422DA-0F7A-4836-83FB-9822745E0555}" srcOrd="5" destOrd="0" parTransId="{5E95CFE3-F2DF-4F92-8242-92533BBBFB82}" sibTransId="{6EF96790-2F4F-48AF-9092-DD61801B535E}"/>
    <dgm:cxn modelId="{54D9C08A-CAB9-4BD3-9CB5-980316F486BF}" type="presOf" srcId="{20D0EC73-C9EA-49A1-850D-432C1607D154}" destId="{CC6E5F27-71B4-418B-AFDD-742C6362B1E3}" srcOrd="0" destOrd="0" presId="urn:microsoft.com/office/officeart/2005/8/layout/radial3"/>
    <dgm:cxn modelId="{76CA95A1-2566-4437-B2EC-211E8C9BE8DF}" srcId="{20D0EC73-C9EA-49A1-850D-432C1607D154}" destId="{9829CA24-D18E-4D8A-8F2D-03DFF62421F5}" srcOrd="1" destOrd="0" parTransId="{F3735635-6117-4BD8-A8C0-446AB62E3268}" sibTransId="{4D07CBC3-CB22-41CB-A060-1BA7601A570A}"/>
    <dgm:cxn modelId="{2536F9AF-71CC-4961-A796-6940DEBE1FAB}" type="presOf" srcId="{DE542543-1CCA-43F3-9408-FC41D3974FDB}" destId="{155FACEA-3DEE-478F-B8E0-6A5AB740C319}" srcOrd="0" destOrd="0" presId="urn:microsoft.com/office/officeart/2005/8/layout/radial3"/>
    <dgm:cxn modelId="{1A53E3B7-8C1B-4438-8FDD-0D5C9F0E2835}" type="presOf" srcId="{F76FCD4F-04A5-4C8C-9105-14C4796C26BE}" destId="{11F5F4BE-6370-43FD-BDDD-24D21DFD8506}" srcOrd="0" destOrd="0" presId="urn:microsoft.com/office/officeart/2005/8/layout/radial3"/>
    <dgm:cxn modelId="{B74135B9-A56A-4090-B593-C50AB7E4B0A2}" srcId="{BBA8402C-C533-42FE-B332-06B9820374F2}" destId="{20D0EC73-C9EA-49A1-850D-432C1607D154}" srcOrd="0" destOrd="0" parTransId="{BCC9FCC3-7A4A-496A-BA7C-7303F49BB759}" sibTransId="{7F7BCABE-375F-486D-A4F6-D93647020EAB}"/>
    <dgm:cxn modelId="{C68F47F4-0F1C-4F28-AE74-3DF2C077B54F}" type="presOf" srcId="{BBA8402C-C533-42FE-B332-06B9820374F2}" destId="{67E0C37D-95E7-49D4-B3DE-7E501AD8F676}" srcOrd="0" destOrd="0" presId="urn:microsoft.com/office/officeart/2005/8/layout/radial3"/>
    <dgm:cxn modelId="{B680CFF8-6165-4892-8AFA-493D4570E24A}" type="presOf" srcId="{638C3E36-8786-4A80-AF18-07F845F59BC8}" destId="{C83FF7C3-1318-4F4D-BCDF-00C3AB616AA4}" srcOrd="0" destOrd="0" presId="urn:microsoft.com/office/officeart/2005/8/layout/radial3"/>
    <dgm:cxn modelId="{0B150196-8C32-4FA8-89E1-541968FFCB8E}" type="presParOf" srcId="{67E0C37D-95E7-49D4-B3DE-7E501AD8F676}" destId="{6B07A0C8-985C-47B7-B631-06920389FF78}" srcOrd="0" destOrd="0" presId="urn:microsoft.com/office/officeart/2005/8/layout/radial3"/>
    <dgm:cxn modelId="{9261007B-A4B2-4384-9D3F-DB8C203A6AEF}" type="presParOf" srcId="{6B07A0C8-985C-47B7-B631-06920389FF78}" destId="{CC6E5F27-71B4-418B-AFDD-742C6362B1E3}" srcOrd="0" destOrd="0" presId="urn:microsoft.com/office/officeart/2005/8/layout/radial3"/>
    <dgm:cxn modelId="{C981D85A-0D56-466D-8DC2-9C771E62BCAE}" type="presParOf" srcId="{6B07A0C8-985C-47B7-B631-06920389FF78}" destId="{C83FF7C3-1318-4F4D-BCDF-00C3AB616AA4}" srcOrd="1" destOrd="0" presId="urn:microsoft.com/office/officeart/2005/8/layout/radial3"/>
    <dgm:cxn modelId="{333CDC2F-6CC7-45F8-8D26-37B09A458B72}" type="presParOf" srcId="{6B07A0C8-985C-47B7-B631-06920389FF78}" destId="{53A4D52F-3AA9-404E-9C72-EB4E80EFE401}" srcOrd="2" destOrd="0" presId="urn:microsoft.com/office/officeart/2005/8/layout/radial3"/>
    <dgm:cxn modelId="{F85316EF-BDF7-4ACD-A394-2014EA1CB285}" type="presParOf" srcId="{6B07A0C8-985C-47B7-B631-06920389FF78}" destId="{11F5F4BE-6370-43FD-BDDD-24D21DFD8506}" srcOrd="3" destOrd="0" presId="urn:microsoft.com/office/officeart/2005/8/layout/radial3"/>
    <dgm:cxn modelId="{6BD6B2F5-972A-43DB-A34E-03F58A65BB5A}" type="presParOf" srcId="{6B07A0C8-985C-47B7-B631-06920389FF78}" destId="{155FACEA-3DEE-478F-B8E0-6A5AB740C319}" srcOrd="4" destOrd="0" presId="urn:microsoft.com/office/officeart/2005/8/layout/radial3"/>
    <dgm:cxn modelId="{24C4467F-B729-4DC9-8A15-BD6529E95017}" type="presParOf" srcId="{6B07A0C8-985C-47B7-B631-06920389FF78}" destId="{A9398B74-0C7E-4845-AF44-90F2AF378827}" srcOrd="5" destOrd="0" presId="urn:microsoft.com/office/officeart/2005/8/layout/radial3"/>
    <dgm:cxn modelId="{E7BF4745-6C77-4E8F-9F60-671AFD0E43C9}" type="presParOf" srcId="{6B07A0C8-985C-47B7-B631-06920389FF78}" destId="{772C83AE-BA7F-48BC-AC17-523C76322E86}"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4283D-66BD-449A-8106-B30C014E3A4F}">
      <dsp:nvSpPr>
        <dsp:cNvPr id="0" name=""/>
        <dsp:cNvSpPr/>
      </dsp:nvSpPr>
      <dsp:spPr>
        <a:xfrm>
          <a:off x="4998" y="2404996"/>
          <a:ext cx="2909374" cy="116374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err="1"/>
            <a:t>No_of_ratings</a:t>
          </a:r>
          <a:r>
            <a:rPr lang="en-US" sz="1900" kern="1200" dirty="0"/>
            <a:t> </a:t>
          </a:r>
          <a:r>
            <a:rPr lang="en-US" sz="1900" kern="1200" dirty="0" err="1"/>
            <a:t>theo</a:t>
          </a:r>
          <a:r>
            <a:rPr lang="en-US" sz="1900" kern="1200" dirty="0"/>
            <a:t> main/</a:t>
          </a:r>
          <a:r>
            <a:rPr lang="en-US" sz="1900" kern="1200" dirty="0" err="1"/>
            <a:t>sub_cat</a:t>
          </a:r>
          <a:endParaRPr lang="en-US" sz="1900" kern="1200" dirty="0"/>
        </a:p>
      </dsp:txBody>
      <dsp:txXfrm>
        <a:off x="586873" y="2404996"/>
        <a:ext cx="1745625" cy="1163749"/>
      </dsp:txXfrm>
    </dsp:sp>
    <dsp:sp modelId="{920354D9-D815-458D-A4E3-B2FEE04B9526}">
      <dsp:nvSpPr>
        <dsp:cNvPr id="0" name=""/>
        <dsp:cNvSpPr/>
      </dsp:nvSpPr>
      <dsp:spPr>
        <a:xfrm>
          <a:off x="2623434" y="2404996"/>
          <a:ext cx="2909374" cy="1163749"/>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Ratings vs %</a:t>
          </a:r>
          <a:r>
            <a:rPr lang="en-US" sz="1900" kern="1200" dirty="0" err="1"/>
            <a:t>Discount_price</a:t>
          </a:r>
          <a:r>
            <a:rPr lang="en-US" sz="1900" kern="1200" dirty="0"/>
            <a:t> </a:t>
          </a:r>
          <a:r>
            <a:rPr lang="en-US" sz="1900" kern="1200" dirty="0" err="1"/>
            <a:t>theo</a:t>
          </a:r>
          <a:r>
            <a:rPr lang="en-US" sz="1900" kern="1200" dirty="0"/>
            <a:t> </a:t>
          </a:r>
          <a:r>
            <a:rPr lang="en-US" sz="1900" kern="1200" dirty="0" err="1"/>
            <a:t>main_cat</a:t>
          </a:r>
          <a:r>
            <a:rPr lang="en-US" sz="1900" kern="1200" dirty="0"/>
            <a:t> </a:t>
          </a:r>
          <a:r>
            <a:rPr lang="en-US" sz="1900" kern="1200" dirty="0" err="1"/>
            <a:t>và</a:t>
          </a:r>
          <a:r>
            <a:rPr lang="en-US" sz="1900" kern="1200" dirty="0"/>
            <a:t> phan </a:t>
          </a:r>
          <a:r>
            <a:rPr lang="en-US" sz="1900" kern="1200" dirty="0" err="1"/>
            <a:t>khúc</a:t>
          </a:r>
          <a:r>
            <a:rPr lang="en-US" sz="1900" kern="1200" dirty="0"/>
            <a:t> </a:t>
          </a:r>
          <a:r>
            <a:rPr lang="en-US" sz="1900" kern="1200" dirty="0" err="1"/>
            <a:t>giá</a:t>
          </a:r>
          <a:endParaRPr lang="en-US" sz="1900" kern="1200" dirty="0"/>
        </a:p>
      </dsp:txBody>
      <dsp:txXfrm>
        <a:off x="3205309" y="2404996"/>
        <a:ext cx="1745625" cy="1163749"/>
      </dsp:txXfrm>
    </dsp:sp>
    <dsp:sp modelId="{E7B96D0F-50F5-4064-950B-BC2674BD9DF5}">
      <dsp:nvSpPr>
        <dsp:cNvPr id="0" name=""/>
        <dsp:cNvSpPr/>
      </dsp:nvSpPr>
      <dsp:spPr>
        <a:xfrm>
          <a:off x="5241871" y="2404996"/>
          <a:ext cx="2909374" cy="1163749"/>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err="1"/>
            <a:t>No_of_ratings</a:t>
          </a:r>
          <a:r>
            <a:rPr lang="en-US" sz="1900" kern="1200" dirty="0"/>
            <a:t> vs % </a:t>
          </a:r>
          <a:r>
            <a:rPr lang="en-US" sz="1900" kern="1200" dirty="0" err="1"/>
            <a:t>Discount_price</a:t>
          </a:r>
          <a:r>
            <a:rPr lang="en-US" sz="1900" kern="1200" dirty="0"/>
            <a:t> </a:t>
          </a:r>
          <a:r>
            <a:rPr lang="en-US" sz="1900" kern="1200" dirty="0" err="1"/>
            <a:t>theo</a:t>
          </a:r>
          <a:r>
            <a:rPr lang="en-US" sz="1900" kern="1200" dirty="0"/>
            <a:t> supplier</a:t>
          </a:r>
        </a:p>
      </dsp:txBody>
      <dsp:txXfrm>
        <a:off x="5823746" y="2404996"/>
        <a:ext cx="1745625" cy="1163749"/>
      </dsp:txXfrm>
    </dsp:sp>
    <dsp:sp modelId="{5AAF2C22-759A-43D3-B79A-C368CEB0A2C6}">
      <dsp:nvSpPr>
        <dsp:cNvPr id="0" name=""/>
        <dsp:cNvSpPr/>
      </dsp:nvSpPr>
      <dsp:spPr>
        <a:xfrm>
          <a:off x="7805442" y="2404996"/>
          <a:ext cx="2909374" cy="116374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err="1"/>
            <a:t>Mối</a:t>
          </a:r>
          <a:r>
            <a:rPr lang="en-US" sz="1900" kern="1200" dirty="0"/>
            <a:t> </a:t>
          </a:r>
          <a:r>
            <a:rPr lang="en-US" sz="1900" kern="1200" dirty="0" err="1"/>
            <a:t>tương</a:t>
          </a:r>
          <a:r>
            <a:rPr lang="en-US" sz="1900" kern="1200" dirty="0"/>
            <a:t> </a:t>
          </a:r>
          <a:r>
            <a:rPr lang="en-US" sz="1900" kern="1200" dirty="0" err="1"/>
            <a:t>quan</a:t>
          </a:r>
          <a:r>
            <a:rPr lang="en-US" sz="1900" kern="1200" dirty="0"/>
            <a:t> </a:t>
          </a:r>
          <a:r>
            <a:rPr lang="en-US" sz="1900" kern="1200" dirty="0" err="1"/>
            <a:t>giữa</a:t>
          </a:r>
          <a:r>
            <a:rPr lang="en-US" sz="1900" kern="1200" dirty="0"/>
            <a:t> ratings </a:t>
          </a:r>
          <a:r>
            <a:rPr lang="en-US" sz="1900" kern="1200" dirty="0" err="1"/>
            <a:t>và</a:t>
          </a:r>
          <a:r>
            <a:rPr lang="en-US" sz="1900" kern="1200" dirty="0"/>
            <a:t> </a:t>
          </a:r>
          <a:r>
            <a:rPr lang="en-US" sz="1900" kern="1200" dirty="0" err="1"/>
            <a:t>actual_price</a:t>
          </a:r>
          <a:endParaRPr lang="en-US" sz="1900" kern="1200" dirty="0"/>
        </a:p>
      </dsp:txBody>
      <dsp:txXfrm>
        <a:off x="8387317" y="2404996"/>
        <a:ext cx="1745625" cy="1163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E5F27-71B4-418B-AFDD-742C6362B1E3}">
      <dsp:nvSpPr>
        <dsp:cNvPr id="0" name=""/>
        <dsp:cNvSpPr/>
      </dsp:nvSpPr>
      <dsp:spPr>
        <a:xfrm>
          <a:off x="2802688" y="1285440"/>
          <a:ext cx="3202326" cy="320232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Tập</a:t>
          </a:r>
          <a:r>
            <a:rPr lang="en-US" sz="2800" kern="1200" dirty="0"/>
            <a:t> </a:t>
          </a:r>
          <a:r>
            <a:rPr lang="en-US" sz="2800" kern="1200" dirty="0" err="1"/>
            <a:t>trung</a:t>
          </a:r>
          <a:endParaRPr lang="en-US" sz="2800" kern="1200" dirty="0"/>
        </a:p>
        <a:p>
          <a:pPr marL="0" lvl="0" indent="0" algn="ctr" defTabSz="1244600">
            <a:lnSpc>
              <a:spcPct val="90000"/>
            </a:lnSpc>
            <a:spcBef>
              <a:spcPct val="0"/>
            </a:spcBef>
            <a:spcAft>
              <a:spcPct val="35000"/>
            </a:spcAft>
            <a:buNone/>
          </a:pPr>
          <a:r>
            <a:rPr lang="en-US" sz="2800" kern="1200" dirty="0"/>
            <a:t> </a:t>
          </a:r>
          <a:r>
            <a:rPr lang="en-US" sz="2800" kern="1200" dirty="0" err="1"/>
            <a:t>chất</a:t>
          </a:r>
          <a:r>
            <a:rPr lang="en-US" sz="2800" kern="1200" dirty="0"/>
            <a:t> </a:t>
          </a:r>
          <a:r>
            <a:rPr lang="en-US" sz="2800" kern="1200" dirty="0" err="1"/>
            <a:t>lượng</a:t>
          </a:r>
          <a:r>
            <a:rPr lang="en-US" sz="2800" kern="1200" dirty="0"/>
            <a:t> </a:t>
          </a:r>
          <a:r>
            <a:rPr lang="en-US" sz="2800" kern="1200" dirty="0" err="1"/>
            <a:t>sản</a:t>
          </a:r>
          <a:r>
            <a:rPr lang="en-US" sz="2800" kern="1200" dirty="0"/>
            <a:t> </a:t>
          </a:r>
          <a:r>
            <a:rPr lang="en-US" sz="2800" kern="1200" dirty="0" err="1"/>
            <a:t>phẩm</a:t>
          </a:r>
          <a:endParaRPr lang="en-US" sz="2800" kern="1200" dirty="0"/>
        </a:p>
      </dsp:txBody>
      <dsp:txXfrm>
        <a:off x="3271658" y="1754410"/>
        <a:ext cx="2264386" cy="2264386"/>
      </dsp:txXfrm>
    </dsp:sp>
    <dsp:sp modelId="{C83FF7C3-1318-4F4D-BCDF-00C3AB616AA4}">
      <dsp:nvSpPr>
        <dsp:cNvPr id="0" name=""/>
        <dsp:cNvSpPr/>
      </dsp:nvSpPr>
      <dsp:spPr>
        <a:xfrm>
          <a:off x="3603270" y="571"/>
          <a:ext cx="1601163" cy="1601163"/>
        </a:xfrm>
        <a:prstGeom prst="ellipse">
          <a:avLst/>
        </a:prstGeom>
        <a:solidFill>
          <a:schemeClr val="accent5">
            <a:alpha val="50000"/>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Tối</a:t>
          </a:r>
          <a:r>
            <a:rPr lang="en-US" sz="1800" kern="1200" dirty="0"/>
            <a:t> </a:t>
          </a:r>
          <a:r>
            <a:rPr lang="en-US" sz="1800" kern="1200" dirty="0" err="1"/>
            <a:t>ưu</a:t>
          </a:r>
          <a:r>
            <a:rPr lang="en-US" sz="1800" kern="1200" dirty="0"/>
            <a:t> </a:t>
          </a:r>
          <a:r>
            <a:rPr lang="en-US" sz="1800" kern="1200" dirty="0" err="1"/>
            <a:t>hóa</a:t>
          </a:r>
          <a:r>
            <a:rPr lang="en-US" sz="1800" kern="1200" dirty="0"/>
            <a:t> </a:t>
          </a:r>
          <a:r>
            <a:rPr lang="en-US" sz="1800" kern="1200" dirty="0" err="1"/>
            <a:t>chiến</a:t>
          </a:r>
          <a:r>
            <a:rPr lang="en-US" sz="1800" kern="1200" dirty="0"/>
            <a:t> </a:t>
          </a:r>
          <a:r>
            <a:rPr lang="en-US" sz="1800" kern="1200" dirty="0" err="1"/>
            <a:t>lược</a:t>
          </a:r>
          <a:r>
            <a:rPr lang="en-US" sz="1800" kern="1200" dirty="0"/>
            <a:t> </a:t>
          </a:r>
          <a:r>
            <a:rPr lang="en-US" sz="1800" kern="1200" dirty="0" err="1"/>
            <a:t>chiết</a:t>
          </a:r>
          <a:r>
            <a:rPr lang="en-US" sz="1800" kern="1200" dirty="0"/>
            <a:t> </a:t>
          </a:r>
          <a:r>
            <a:rPr lang="en-US" sz="1800" kern="1200" dirty="0" err="1"/>
            <a:t>khấu</a:t>
          </a:r>
          <a:endParaRPr lang="en-US" sz="1800" kern="1200" dirty="0"/>
        </a:p>
      </dsp:txBody>
      <dsp:txXfrm>
        <a:off x="3837755" y="235056"/>
        <a:ext cx="1132193" cy="1132193"/>
      </dsp:txXfrm>
    </dsp:sp>
    <dsp:sp modelId="{53A4D52F-3AA9-404E-9C72-EB4E80EFE401}">
      <dsp:nvSpPr>
        <dsp:cNvPr id="0" name=""/>
        <dsp:cNvSpPr/>
      </dsp:nvSpPr>
      <dsp:spPr>
        <a:xfrm>
          <a:off x="5409323" y="1043297"/>
          <a:ext cx="1601163" cy="1601163"/>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Thương</a:t>
          </a:r>
          <a:r>
            <a:rPr lang="en-US" sz="1800" kern="1200" dirty="0"/>
            <a:t> </a:t>
          </a:r>
          <a:r>
            <a:rPr lang="en-US" sz="1800" kern="1200" dirty="0" err="1"/>
            <a:t>hiệu</a:t>
          </a:r>
          <a:r>
            <a:rPr lang="en-US" sz="1800" kern="1200" dirty="0"/>
            <a:t> </a:t>
          </a:r>
          <a:r>
            <a:rPr lang="en-US" sz="1800" kern="1200" dirty="0" err="1"/>
            <a:t>và</a:t>
          </a:r>
          <a:r>
            <a:rPr lang="en-US" sz="1800" kern="1200" dirty="0"/>
            <a:t> </a:t>
          </a:r>
          <a:r>
            <a:rPr lang="en-US" sz="1800" kern="1200" dirty="0" err="1"/>
            <a:t>tiếp</a:t>
          </a:r>
          <a:r>
            <a:rPr lang="en-US" sz="1800" kern="1200" dirty="0"/>
            <a:t> </a:t>
          </a:r>
          <a:r>
            <a:rPr lang="en-US" sz="1800" kern="1200" dirty="0" err="1"/>
            <a:t>thị</a:t>
          </a:r>
          <a:endParaRPr lang="en-US" sz="1800" kern="1200" dirty="0"/>
        </a:p>
      </dsp:txBody>
      <dsp:txXfrm>
        <a:off x="5643808" y="1277782"/>
        <a:ext cx="1132193" cy="1132193"/>
      </dsp:txXfrm>
    </dsp:sp>
    <dsp:sp modelId="{11F5F4BE-6370-43FD-BDDD-24D21DFD8506}">
      <dsp:nvSpPr>
        <dsp:cNvPr id="0" name=""/>
        <dsp:cNvSpPr/>
      </dsp:nvSpPr>
      <dsp:spPr>
        <a:xfrm>
          <a:off x="5409323" y="3128747"/>
          <a:ext cx="1601163" cy="1601163"/>
        </a:xfrm>
        <a:prstGeom prst="ellipse">
          <a:avLst/>
        </a:prstGeom>
        <a:solidFill>
          <a:schemeClr val="accent5">
            <a:alpha val="50000"/>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Tập</a:t>
          </a:r>
          <a:r>
            <a:rPr lang="en-US" sz="1800" kern="1200" dirty="0"/>
            <a:t> </a:t>
          </a:r>
          <a:r>
            <a:rPr lang="en-US" sz="1800" kern="1200" dirty="0" err="1"/>
            <a:t>trung</a:t>
          </a:r>
          <a:r>
            <a:rPr lang="en-US" sz="1800" kern="1200" dirty="0"/>
            <a:t> </a:t>
          </a:r>
          <a:r>
            <a:rPr lang="en-US" sz="1800" kern="1200" dirty="0" err="1"/>
            <a:t>vào</a:t>
          </a:r>
          <a:r>
            <a:rPr lang="en-US" sz="1800" kern="1200" dirty="0"/>
            <a:t> </a:t>
          </a:r>
          <a:r>
            <a:rPr lang="en-US" sz="1800" kern="1200" dirty="0" err="1"/>
            <a:t>phân</a:t>
          </a:r>
          <a:r>
            <a:rPr lang="en-US" sz="1800" kern="1200" dirty="0"/>
            <a:t> </a:t>
          </a:r>
          <a:r>
            <a:rPr lang="en-US" sz="1800" kern="1200" dirty="0" err="1"/>
            <a:t>khúc</a:t>
          </a:r>
          <a:r>
            <a:rPr lang="en-US" sz="1800" kern="1200" dirty="0"/>
            <a:t> Health &amp; Personal care</a:t>
          </a:r>
        </a:p>
      </dsp:txBody>
      <dsp:txXfrm>
        <a:off x="5643808" y="3363232"/>
        <a:ext cx="1132193" cy="1132193"/>
      </dsp:txXfrm>
    </dsp:sp>
    <dsp:sp modelId="{155FACEA-3DEE-478F-B8E0-6A5AB740C319}">
      <dsp:nvSpPr>
        <dsp:cNvPr id="0" name=""/>
        <dsp:cNvSpPr/>
      </dsp:nvSpPr>
      <dsp:spPr>
        <a:xfrm>
          <a:off x="3603270" y="4172044"/>
          <a:ext cx="1601163" cy="1601163"/>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Cải</a:t>
          </a:r>
          <a:r>
            <a:rPr lang="en-US" sz="1800" kern="1200" dirty="0"/>
            <a:t> </a:t>
          </a:r>
          <a:r>
            <a:rPr lang="en-US" sz="1800" kern="1200" dirty="0" err="1"/>
            <a:t>thiện</a:t>
          </a:r>
          <a:r>
            <a:rPr lang="en-US" sz="1800" kern="1200" dirty="0"/>
            <a:t> </a:t>
          </a:r>
          <a:r>
            <a:rPr lang="en-US" sz="1800" kern="1200" dirty="0" err="1"/>
            <a:t>vào</a:t>
          </a:r>
          <a:r>
            <a:rPr lang="en-US" sz="1800" kern="1200" dirty="0"/>
            <a:t> </a:t>
          </a:r>
          <a:r>
            <a:rPr lang="en-US" sz="1800" kern="1200" dirty="0" err="1"/>
            <a:t>các</a:t>
          </a:r>
          <a:r>
            <a:rPr lang="en-US" sz="1800" kern="1200" dirty="0"/>
            <a:t> phan </a:t>
          </a:r>
          <a:r>
            <a:rPr lang="en-US" sz="1800" kern="1200" dirty="0" err="1"/>
            <a:t>khúc</a:t>
          </a:r>
          <a:r>
            <a:rPr lang="en-US" sz="1800" kern="1200" dirty="0"/>
            <a:t> </a:t>
          </a:r>
          <a:r>
            <a:rPr lang="en-US" sz="1800" kern="1200" dirty="0" err="1"/>
            <a:t>có</a:t>
          </a:r>
          <a:r>
            <a:rPr lang="en-US" sz="1800" kern="1200" dirty="0"/>
            <a:t> </a:t>
          </a:r>
          <a:r>
            <a:rPr lang="en-US" sz="1800" kern="1200" dirty="0" err="1"/>
            <a:t>xếp</a:t>
          </a:r>
          <a:r>
            <a:rPr lang="en-US" sz="1800" kern="1200" dirty="0"/>
            <a:t> </a:t>
          </a:r>
          <a:r>
            <a:rPr lang="en-US" sz="1800" kern="1200" dirty="0" err="1"/>
            <a:t>hạng</a:t>
          </a:r>
          <a:r>
            <a:rPr lang="en-US" sz="1800" kern="1200" dirty="0"/>
            <a:t> </a:t>
          </a:r>
          <a:r>
            <a:rPr lang="en-US" sz="1800" kern="1200" dirty="0" err="1"/>
            <a:t>thấp</a:t>
          </a:r>
          <a:endParaRPr lang="en-US" sz="1800" kern="1200" dirty="0"/>
        </a:p>
      </dsp:txBody>
      <dsp:txXfrm>
        <a:off x="3837755" y="4406529"/>
        <a:ext cx="1132193" cy="1132193"/>
      </dsp:txXfrm>
    </dsp:sp>
    <dsp:sp modelId="{A9398B74-0C7E-4845-AF44-90F2AF378827}">
      <dsp:nvSpPr>
        <dsp:cNvPr id="0" name=""/>
        <dsp:cNvSpPr/>
      </dsp:nvSpPr>
      <dsp:spPr>
        <a:xfrm>
          <a:off x="1797217" y="3128747"/>
          <a:ext cx="1601163" cy="1601163"/>
        </a:xfrm>
        <a:prstGeom prst="ellipse">
          <a:avLst/>
        </a:prstGeom>
        <a:solidFill>
          <a:schemeClr val="accent5">
            <a:alpha val="50000"/>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Tận</a:t>
          </a:r>
          <a:r>
            <a:rPr lang="en-US" sz="1800" kern="1200" dirty="0"/>
            <a:t> </a:t>
          </a:r>
          <a:r>
            <a:rPr lang="en-US" sz="1800" kern="1200" dirty="0" err="1"/>
            <a:t>dụng</a:t>
          </a:r>
          <a:r>
            <a:rPr lang="en-US" sz="1800" kern="1200" dirty="0"/>
            <a:t> </a:t>
          </a:r>
          <a:r>
            <a:rPr lang="en-US" sz="1800" kern="1200" dirty="0" err="1"/>
            <a:t>lợi</a:t>
          </a:r>
          <a:r>
            <a:rPr lang="en-US" sz="1800" kern="1200" dirty="0"/>
            <a:t> </a:t>
          </a:r>
          <a:r>
            <a:rPr lang="en-US" sz="1800" kern="1200" dirty="0" err="1"/>
            <a:t>thế</a:t>
          </a:r>
          <a:r>
            <a:rPr lang="en-US" sz="1800" kern="1200" dirty="0"/>
            <a:t> </a:t>
          </a:r>
          <a:r>
            <a:rPr lang="en-US" sz="1800" kern="1200" dirty="0" err="1"/>
            <a:t>của</a:t>
          </a:r>
          <a:r>
            <a:rPr lang="en-US" sz="1800" kern="1200" dirty="0"/>
            <a:t> Amazon</a:t>
          </a:r>
        </a:p>
      </dsp:txBody>
      <dsp:txXfrm>
        <a:off x="2031702" y="3363232"/>
        <a:ext cx="1132193" cy="1132193"/>
      </dsp:txXfrm>
    </dsp:sp>
    <dsp:sp modelId="{772C83AE-BA7F-48BC-AC17-523C76322E86}">
      <dsp:nvSpPr>
        <dsp:cNvPr id="0" name=""/>
        <dsp:cNvSpPr/>
      </dsp:nvSpPr>
      <dsp:spPr>
        <a:xfrm>
          <a:off x="1797217" y="1043297"/>
          <a:ext cx="1601163" cy="1601163"/>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Phân</a:t>
          </a:r>
          <a:r>
            <a:rPr lang="en-US" sz="1800" kern="1200" dirty="0"/>
            <a:t> </a:t>
          </a:r>
          <a:r>
            <a:rPr lang="en-US" sz="1800" kern="1200" dirty="0" err="1"/>
            <a:t>tích</a:t>
          </a:r>
          <a:r>
            <a:rPr lang="en-US" sz="1800" kern="1200" dirty="0"/>
            <a:t> </a:t>
          </a:r>
          <a:r>
            <a:rPr lang="en-US" sz="1800" kern="1200" dirty="0" err="1"/>
            <a:t>hành</a:t>
          </a:r>
          <a:r>
            <a:rPr lang="en-US" sz="1800" kern="1200" dirty="0"/>
            <a:t> vi </a:t>
          </a:r>
          <a:r>
            <a:rPr lang="en-US" sz="1800" kern="1200" dirty="0" err="1"/>
            <a:t>khách</a:t>
          </a:r>
          <a:r>
            <a:rPr lang="en-US" sz="1800" kern="1200" dirty="0"/>
            <a:t> </a:t>
          </a:r>
          <a:r>
            <a:rPr lang="en-US" sz="1800" kern="1200" dirty="0" err="1"/>
            <a:t>hàng</a:t>
          </a:r>
          <a:endParaRPr lang="en-US" sz="1800" kern="1200" dirty="0"/>
        </a:p>
      </dsp:txBody>
      <dsp:txXfrm>
        <a:off x="2031702" y="1277782"/>
        <a:ext cx="1132193" cy="11321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E1EB1-72D2-4592-8DFE-2A0429FC6B78}"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070C0-8170-4C4E-9582-8BA719DD7F33}" type="slidenum">
              <a:rPr lang="en-US" smtClean="0"/>
              <a:t>‹#›</a:t>
            </a:fld>
            <a:endParaRPr lang="en-US"/>
          </a:p>
        </p:txBody>
      </p:sp>
    </p:spTree>
    <p:extLst>
      <p:ext uri="{BB962C8B-B14F-4D97-AF65-F5344CB8AC3E}">
        <p14:creationId xmlns:p14="http://schemas.microsoft.com/office/powerpoint/2010/main" val="44836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070C0-8170-4C4E-9582-8BA719DD7F33}" type="slidenum">
              <a:rPr lang="en-US" smtClean="0"/>
              <a:t>6</a:t>
            </a:fld>
            <a:endParaRPr lang="en-US"/>
          </a:p>
        </p:txBody>
      </p:sp>
    </p:spTree>
    <p:extLst>
      <p:ext uri="{BB962C8B-B14F-4D97-AF65-F5344CB8AC3E}">
        <p14:creationId xmlns:p14="http://schemas.microsoft.com/office/powerpoint/2010/main" val="123225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effectLst/>
                <a:latin typeface="fkGroteskNeue"/>
              </a:rPr>
              <a:t>Nhìn chung, các biểu đồ cho thấy Amazon là nhà cung cấp thống trị về số lượng xếp hạng và thường cung cấp chiết khấu cao hơn so với các nhà cung cấp khác trên nhiều danh mục khác nhau. "Quần áo nữ" và "Túi xách &amp; hành lý" là các danh mục chính được chiết khấu nhiều.</a:t>
            </a:r>
          </a:p>
          <a:p>
            <a:endParaRPr lang="en-US" dirty="0"/>
          </a:p>
        </p:txBody>
      </p:sp>
      <p:sp>
        <p:nvSpPr>
          <p:cNvPr id="4" name="Slide Number Placeholder 3"/>
          <p:cNvSpPr>
            <a:spLocks noGrp="1"/>
          </p:cNvSpPr>
          <p:nvPr>
            <p:ph type="sldNum" sz="quarter" idx="5"/>
          </p:nvPr>
        </p:nvSpPr>
        <p:spPr/>
        <p:txBody>
          <a:bodyPr/>
          <a:lstStyle/>
          <a:p>
            <a:fld id="{A99070C0-8170-4C4E-9582-8BA719DD7F33}" type="slidenum">
              <a:rPr lang="en-US" smtClean="0"/>
              <a:t>20</a:t>
            </a:fld>
            <a:endParaRPr lang="en-US"/>
          </a:p>
        </p:txBody>
      </p:sp>
    </p:spTree>
    <p:extLst>
      <p:ext uri="{BB962C8B-B14F-4D97-AF65-F5344CB8AC3E}">
        <p14:creationId xmlns:p14="http://schemas.microsoft.com/office/powerpoint/2010/main" val="2489932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err="1">
                <a:effectLst/>
                <a:latin typeface="fkGroteskNeue"/>
              </a:rPr>
              <a:t>Loại</a:t>
            </a:r>
            <a:r>
              <a:rPr lang="en-US" b="0" i="0" dirty="0">
                <a:effectLst/>
                <a:latin typeface="fkGroteskNeue"/>
              </a:rPr>
              <a:t> </a:t>
            </a:r>
            <a:r>
              <a:rPr lang="en-US" b="0" i="0" dirty="0" err="1">
                <a:effectLst/>
                <a:latin typeface="fkGroteskNeue"/>
              </a:rPr>
              <a:t>bỏ</a:t>
            </a:r>
            <a:r>
              <a:rPr lang="en-US" b="0" i="0" dirty="0">
                <a:effectLst/>
                <a:latin typeface="fkGroteskNeue"/>
              </a:rPr>
              <a:t> outlier </a:t>
            </a:r>
            <a:r>
              <a:rPr lang="en-US" b="0" i="0" dirty="0" err="1">
                <a:effectLst/>
                <a:latin typeface="fkGroteskNeue"/>
              </a:rPr>
              <a:t>trong</a:t>
            </a:r>
            <a:r>
              <a:rPr lang="en-US" b="0" i="0" dirty="0">
                <a:effectLst/>
                <a:latin typeface="fkGroteskNeue"/>
              </a:rPr>
              <a:t> </a:t>
            </a:r>
            <a:r>
              <a:rPr lang="en-US" b="0" i="0" dirty="0" err="1">
                <a:effectLst/>
                <a:latin typeface="fkGroteskNeue"/>
              </a:rPr>
              <a:t>cột</a:t>
            </a:r>
            <a:r>
              <a:rPr lang="en-US" b="0" i="0" dirty="0">
                <a:effectLst/>
                <a:latin typeface="fkGroteskNeue"/>
              </a:rPr>
              <a:t> </a:t>
            </a:r>
            <a:r>
              <a:rPr lang="en-US" b="0" i="0" dirty="0" err="1">
                <a:effectLst/>
                <a:latin typeface="fkGroteskNeue"/>
              </a:rPr>
              <a:t>giá</a:t>
            </a:r>
            <a:r>
              <a:rPr lang="en-US" b="0" i="0" dirty="0">
                <a:effectLst/>
                <a:latin typeface="fkGroteskNeue"/>
              </a:rPr>
              <a:t>, </a:t>
            </a:r>
            <a:r>
              <a:rPr lang="en-US" b="0" i="0" dirty="0" err="1">
                <a:effectLst/>
                <a:latin typeface="fkGroteskNeue"/>
              </a:rPr>
              <a:t>chuyển</a:t>
            </a:r>
            <a:r>
              <a:rPr lang="en-US" b="0" i="0" dirty="0">
                <a:effectLst/>
                <a:latin typeface="fkGroteskNeue"/>
              </a:rPr>
              <a:t> log, phan </a:t>
            </a:r>
            <a:r>
              <a:rPr lang="en-US" b="0" i="0" dirty="0" err="1">
                <a:effectLst/>
                <a:latin typeface="fkGroteskNeue"/>
              </a:rPr>
              <a:t>thành</a:t>
            </a:r>
            <a:r>
              <a:rPr lang="en-US" b="0" i="0" dirty="0">
                <a:effectLst/>
                <a:latin typeface="fkGroteskNeue"/>
              </a:rPr>
              <a:t> 5 </a:t>
            </a:r>
            <a:r>
              <a:rPr lang="en-US" b="0" i="0" dirty="0" err="1">
                <a:effectLst/>
                <a:latin typeface="fkGroteskNeue"/>
              </a:rPr>
              <a:t>phân</a:t>
            </a:r>
            <a:r>
              <a:rPr lang="en-US" b="0" i="0" dirty="0">
                <a:effectLst/>
                <a:latin typeface="fkGroteskNeue"/>
              </a:rPr>
              <a:t> </a:t>
            </a:r>
            <a:r>
              <a:rPr lang="en-US" b="0" i="0" dirty="0" err="1">
                <a:effectLst/>
                <a:latin typeface="fkGroteskNeue"/>
              </a:rPr>
              <a:t>khúc</a:t>
            </a:r>
            <a:endParaRPr lang="en-US" b="0" i="0" dirty="0">
              <a:effectLst/>
              <a:latin typeface="fkGroteskNeue"/>
            </a:endParaRPr>
          </a:p>
          <a:p>
            <a:pPr marL="742950" lvl="1" indent="-285750" algn="l">
              <a:buFont typeface="Arial" panose="020B0604020202020204" pitchFamily="34" charset="0"/>
              <a:buChar char="•"/>
            </a:pPr>
            <a:r>
              <a:rPr lang="en-US" b="0" i="0" dirty="0">
                <a:effectLst/>
                <a:latin typeface="fkGroteskNeue"/>
              </a:rPr>
              <a:t>0 - 6.22: </a:t>
            </a:r>
            <a:r>
              <a:rPr lang="en-US" b="0" i="0" dirty="0" err="1">
                <a:effectLst/>
                <a:latin typeface="fkGroteskNeue"/>
              </a:rPr>
              <a:t>Giá</a:t>
            </a:r>
            <a:r>
              <a:rPr lang="en-US" b="0" i="0" dirty="0">
                <a:effectLst/>
                <a:latin typeface="fkGroteskNeue"/>
              </a:rPr>
              <a:t> </a:t>
            </a:r>
            <a:r>
              <a:rPr lang="en-US" b="0" i="0" dirty="0" err="1">
                <a:effectLst/>
                <a:latin typeface="fkGroteskNeue"/>
              </a:rPr>
              <a:t>khoảng</a:t>
            </a:r>
            <a:r>
              <a:rPr lang="en-US" b="0" i="0" dirty="0">
                <a:effectLst/>
                <a:latin typeface="fkGroteskNeue"/>
              </a:rPr>
              <a:t> </a:t>
            </a:r>
            <a:r>
              <a:rPr lang="en-US" b="0" i="0" dirty="0" err="1">
                <a:effectLst/>
                <a:latin typeface="fkGroteskNeue"/>
              </a:rPr>
              <a:t>từ</a:t>
            </a:r>
            <a:r>
              <a:rPr lang="en-US" b="0" i="0" dirty="0">
                <a:effectLst/>
                <a:latin typeface="fkGroteskNeue"/>
              </a:rPr>
              <a:t> 1 </a:t>
            </a:r>
            <a:r>
              <a:rPr lang="en-US" b="0" i="0" dirty="0" err="1">
                <a:effectLst/>
                <a:latin typeface="fkGroteskNeue"/>
              </a:rPr>
              <a:t>đến</a:t>
            </a:r>
            <a:r>
              <a:rPr lang="en-US" b="0" i="0" dirty="0">
                <a:effectLst/>
                <a:latin typeface="fkGroteskNeue"/>
              </a:rPr>
              <a:t> 500</a:t>
            </a:r>
          </a:p>
          <a:p>
            <a:pPr algn="l">
              <a:buFont typeface="Arial" panose="020B0604020202020204" pitchFamily="34" charset="0"/>
              <a:buChar char="•"/>
            </a:pPr>
            <a:r>
              <a:rPr lang="en-US" b="0" i="0" dirty="0">
                <a:effectLst/>
                <a:latin typeface="fkGroteskNeue"/>
              </a:rPr>
              <a:t>6.22 - 6.91: </a:t>
            </a:r>
            <a:r>
              <a:rPr lang="en-US" b="0" i="0" dirty="0" err="1">
                <a:effectLst/>
                <a:latin typeface="fkGroteskNeue"/>
              </a:rPr>
              <a:t>Giá</a:t>
            </a:r>
            <a:r>
              <a:rPr lang="en-US" b="0" i="0" dirty="0">
                <a:effectLst/>
                <a:latin typeface="fkGroteskNeue"/>
              </a:rPr>
              <a:t> </a:t>
            </a:r>
            <a:r>
              <a:rPr lang="en-US" b="0" i="0" dirty="0" err="1">
                <a:effectLst/>
                <a:latin typeface="fkGroteskNeue"/>
              </a:rPr>
              <a:t>khoảng</a:t>
            </a:r>
            <a:r>
              <a:rPr lang="en-US" b="0" i="0" dirty="0">
                <a:effectLst/>
                <a:latin typeface="fkGroteskNeue"/>
              </a:rPr>
              <a:t> </a:t>
            </a:r>
            <a:r>
              <a:rPr lang="en-US" b="0" i="0" dirty="0" err="1">
                <a:effectLst/>
                <a:latin typeface="fkGroteskNeue"/>
              </a:rPr>
              <a:t>từ</a:t>
            </a:r>
            <a:r>
              <a:rPr lang="en-US" b="0" i="0" dirty="0">
                <a:effectLst/>
                <a:latin typeface="fkGroteskNeue"/>
              </a:rPr>
              <a:t> 500 </a:t>
            </a:r>
            <a:r>
              <a:rPr lang="en-US" b="0" i="0" dirty="0" err="1">
                <a:effectLst/>
                <a:latin typeface="fkGroteskNeue"/>
              </a:rPr>
              <a:t>đến</a:t>
            </a:r>
            <a:r>
              <a:rPr lang="en-US" b="0" i="0" dirty="0">
                <a:effectLst/>
                <a:latin typeface="fkGroteskNeue"/>
              </a:rPr>
              <a:t> 1000</a:t>
            </a:r>
          </a:p>
          <a:p>
            <a:pPr algn="l">
              <a:buFont typeface="Arial" panose="020B0604020202020204" pitchFamily="34" charset="0"/>
              <a:buChar char="•"/>
            </a:pPr>
            <a:r>
              <a:rPr lang="en-US" b="0" i="0" dirty="0">
                <a:effectLst/>
                <a:latin typeface="fkGroteskNeue"/>
              </a:rPr>
              <a:t>6.91 - 7.60: </a:t>
            </a:r>
            <a:r>
              <a:rPr lang="en-US" b="0" i="0" dirty="0" err="1">
                <a:effectLst/>
                <a:latin typeface="fkGroteskNeue"/>
              </a:rPr>
              <a:t>Giá</a:t>
            </a:r>
            <a:r>
              <a:rPr lang="en-US" b="0" i="0" dirty="0">
                <a:effectLst/>
                <a:latin typeface="fkGroteskNeue"/>
              </a:rPr>
              <a:t> </a:t>
            </a:r>
            <a:r>
              <a:rPr lang="en-US" b="0" i="0" dirty="0" err="1">
                <a:effectLst/>
                <a:latin typeface="fkGroteskNeue"/>
              </a:rPr>
              <a:t>khoảng</a:t>
            </a:r>
            <a:r>
              <a:rPr lang="en-US" b="0" i="0" dirty="0">
                <a:effectLst/>
                <a:latin typeface="fkGroteskNeue"/>
              </a:rPr>
              <a:t> </a:t>
            </a:r>
            <a:r>
              <a:rPr lang="en-US" b="0" i="0" dirty="0" err="1">
                <a:effectLst/>
                <a:latin typeface="fkGroteskNeue"/>
              </a:rPr>
              <a:t>từ</a:t>
            </a:r>
            <a:r>
              <a:rPr lang="en-US" b="0" i="0" dirty="0">
                <a:effectLst/>
                <a:latin typeface="fkGroteskNeue"/>
              </a:rPr>
              <a:t> 1000 </a:t>
            </a:r>
            <a:r>
              <a:rPr lang="en-US" b="0" i="0" dirty="0" err="1">
                <a:effectLst/>
                <a:latin typeface="fkGroteskNeue"/>
              </a:rPr>
              <a:t>đến</a:t>
            </a:r>
            <a:r>
              <a:rPr lang="en-US" b="0" i="0" dirty="0">
                <a:effectLst/>
                <a:latin typeface="fkGroteskNeue"/>
              </a:rPr>
              <a:t> 2000</a:t>
            </a:r>
          </a:p>
          <a:p>
            <a:pPr algn="l">
              <a:buFont typeface="Arial" panose="020B0604020202020204" pitchFamily="34" charset="0"/>
              <a:buChar char="•"/>
            </a:pPr>
            <a:r>
              <a:rPr lang="en-US" b="0" i="0" dirty="0">
                <a:effectLst/>
                <a:latin typeface="fkGroteskNeue"/>
              </a:rPr>
              <a:t>7.60 - 8.52: </a:t>
            </a:r>
            <a:r>
              <a:rPr lang="en-US" b="0" i="0" dirty="0" err="1">
                <a:effectLst/>
                <a:latin typeface="fkGroteskNeue"/>
              </a:rPr>
              <a:t>Giá</a:t>
            </a:r>
            <a:r>
              <a:rPr lang="en-US" b="0" i="0" dirty="0">
                <a:effectLst/>
                <a:latin typeface="fkGroteskNeue"/>
              </a:rPr>
              <a:t> </a:t>
            </a:r>
            <a:r>
              <a:rPr lang="en-US" b="0" i="0" dirty="0" err="1">
                <a:effectLst/>
                <a:latin typeface="fkGroteskNeue"/>
              </a:rPr>
              <a:t>khoảng</a:t>
            </a:r>
            <a:r>
              <a:rPr lang="en-US" b="0" i="0" dirty="0">
                <a:effectLst/>
                <a:latin typeface="fkGroteskNeue"/>
              </a:rPr>
              <a:t> </a:t>
            </a:r>
            <a:r>
              <a:rPr lang="en-US" b="0" i="0" dirty="0" err="1">
                <a:effectLst/>
                <a:latin typeface="fkGroteskNeue"/>
              </a:rPr>
              <a:t>từ</a:t>
            </a:r>
            <a:r>
              <a:rPr lang="en-US" b="0" i="0" dirty="0">
                <a:effectLst/>
                <a:latin typeface="fkGroteskNeue"/>
              </a:rPr>
              <a:t> 2000 </a:t>
            </a:r>
            <a:r>
              <a:rPr lang="en-US" b="0" i="0" dirty="0" err="1">
                <a:effectLst/>
                <a:latin typeface="fkGroteskNeue"/>
              </a:rPr>
              <a:t>đến</a:t>
            </a:r>
            <a:r>
              <a:rPr lang="en-US" b="0" i="0" dirty="0">
                <a:effectLst/>
                <a:latin typeface="fkGroteskNeue"/>
              </a:rPr>
              <a:t> 5000</a:t>
            </a:r>
          </a:p>
          <a:p>
            <a:pPr algn="l">
              <a:buFont typeface="Arial" panose="020B0604020202020204" pitchFamily="34" charset="0"/>
              <a:buChar char="•"/>
            </a:pPr>
            <a:r>
              <a:rPr lang="en-US" b="0" i="0" dirty="0">
                <a:effectLst/>
                <a:latin typeface="fkGroteskNeue"/>
              </a:rPr>
              <a:t>8.52 - 9.21: </a:t>
            </a:r>
            <a:r>
              <a:rPr lang="en-US" b="0" i="0" dirty="0" err="1">
                <a:effectLst/>
                <a:latin typeface="fkGroteskNeue"/>
              </a:rPr>
              <a:t>Giá</a:t>
            </a:r>
            <a:r>
              <a:rPr lang="en-US" b="0" i="0" dirty="0">
                <a:effectLst/>
                <a:latin typeface="fkGroteskNeue"/>
              </a:rPr>
              <a:t> </a:t>
            </a:r>
            <a:r>
              <a:rPr lang="en-US" b="0" i="0" dirty="0" err="1">
                <a:effectLst/>
                <a:latin typeface="fkGroteskNeue"/>
              </a:rPr>
              <a:t>khoảng</a:t>
            </a:r>
            <a:r>
              <a:rPr lang="en-US" b="0" i="0" dirty="0">
                <a:effectLst/>
                <a:latin typeface="fkGroteskNeue"/>
              </a:rPr>
              <a:t> </a:t>
            </a:r>
            <a:r>
              <a:rPr lang="en-US" b="0" i="0" dirty="0" err="1">
                <a:effectLst/>
                <a:latin typeface="fkGroteskNeue"/>
              </a:rPr>
              <a:t>từ</a:t>
            </a:r>
            <a:r>
              <a:rPr lang="en-US" b="0" i="0" dirty="0">
                <a:effectLst/>
                <a:latin typeface="fkGroteskNeue"/>
              </a:rPr>
              <a:t> 5000 </a:t>
            </a:r>
            <a:r>
              <a:rPr lang="en-US" b="0" i="0" dirty="0" err="1">
                <a:effectLst/>
                <a:latin typeface="fkGroteskNeue"/>
              </a:rPr>
              <a:t>đến</a:t>
            </a:r>
            <a:r>
              <a:rPr lang="en-US" b="0" i="0" dirty="0">
                <a:effectLst/>
                <a:latin typeface="fkGroteskNeue"/>
              </a:rPr>
              <a:t> 10000</a:t>
            </a:r>
          </a:p>
          <a:p>
            <a:pPr algn="l">
              <a:buFont typeface="Arial" panose="020B0604020202020204" pitchFamily="34" charset="0"/>
              <a:buChar char="•"/>
            </a:pPr>
            <a:r>
              <a:rPr lang="en-US" b="0" i="0" dirty="0">
                <a:effectLst/>
                <a:latin typeface="fkGroteskNeue"/>
              </a:rPr>
              <a:t>9.21 - inf: </a:t>
            </a:r>
            <a:r>
              <a:rPr lang="en-US" b="0" i="0" dirty="0" err="1">
                <a:effectLst/>
                <a:latin typeface="fkGroteskNeue"/>
              </a:rPr>
              <a:t>Giá</a:t>
            </a:r>
            <a:r>
              <a:rPr lang="en-US" b="0" i="0" dirty="0">
                <a:effectLst/>
                <a:latin typeface="fkGroteskNeue"/>
              </a:rPr>
              <a:t> </a:t>
            </a:r>
            <a:r>
              <a:rPr lang="en-US" b="0" i="0" dirty="0" err="1">
                <a:effectLst/>
                <a:latin typeface="fkGroteskNeue"/>
              </a:rPr>
              <a:t>trên</a:t>
            </a:r>
            <a:r>
              <a:rPr lang="en-US" b="0" i="0" dirty="0">
                <a:effectLst/>
                <a:latin typeface="fkGroteskNeue"/>
              </a:rPr>
              <a:t> 10000</a:t>
            </a:r>
          </a:p>
          <a:p>
            <a:endParaRPr lang="en-US" dirty="0"/>
          </a:p>
        </p:txBody>
      </p:sp>
      <p:sp>
        <p:nvSpPr>
          <p:cNvPr id="4" name="Slide Number Placeholder 3"/>
          <p:cNvSpPr>
            <a:spLocks noGrp="1"/>
          </p:cNvSpPr>
          <p:nvPr>
            <p:ph type="sldNum" sz="quarter" idx="5"/>
          </p:nvPr>
        </p:nvSpPr>
        <p:spPr/>
        <p:txBody>
          <a:bodyPr/>
          <a:lstStyle/>
          <a:p>
            <a:fld id="{A99070C0-8170-4C4E-9582-8BA719DD7F33}" type="slidenum">
              <a:rPr lang="en-US" smtClean="0"/>
              <a:t>22</a:t>
            </a:fld>
            <a:endParaRPr lang="en-US"/>
          </a:p>
        </p:txBody>
      </p:sp>
    </p:spTree>
    <p:extLst>
      <p:ext uri="{BB962C8B-B14F-4D97-AF65-F5344CB8AC3E}">
        <p14:creationId xmlns:p14="http://schemas.microsoft.com/office/powerpoint/2010/main" val="360348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0" i="0" dirty="0">
                <a:effectLst/>
                <a:latin typeface="Calibri" panose="020F0502020204030204" pitchFamily="34" charset="0"/>
                <a:cs typeface="Calibri" panose="020F0502020204030204" pitchFamily="34" charset="0"/>
              </a:rPr>
              <a:t>Tầm quan trọng của số lượng ratings: Mối tương quan mạnh mẽ giữa số lượng sản phẩm và tổng số ratings cho thấy rằng số lượng sản phẩm lớn hơn có xu hướng thu hút nhiều đánh giá hơn. Amazon có lợi thế ở đây do quy mô và độ phổ biến của nền tảng.</a:t>
            </a:r>
          </a:p>
          <a:p>
            <a:pPr algn="l">
              <a:buFont typeface="+mj-lt"/>
              <a:buAutoNum type="arabicPeriod"/>
            </a:pPr>
            <a:r>
              <a:rPr lang="vi-VN" b="0" i="0" dirty="0">
                <a:effectLst/>
                <a:latin typeface="Calibri" panose="020F0502020204030204" pitchFamily="34" charset="0"/>
                <a:cs typeface="Calibri" panose="020F0502020204030204" pitchFamily="34" charset="0"/>
              </a:rPr>
              <a:t>Chiết khấu không phải lúc nào cũng đảm bảo thành công: Tỷ lệ chiết khấu cao không phải lúc nào cũng dẫn đến đánh giá cao hơn. Điều này cho thấy rằng chất lượng sản phẩm và giá trị cảm nhận quan trọng hơn là chỉ giảm giá.</a:t>
            </a:r>
          </a:p>
          <a:p>
            <a:pPr algn="l">
              <a:buFont typeface="+mj-lt"/>
              <a:buAutoNum type="arabicPeriod"/>
            </a:pPr>
            <a:r>
              <a:rPr lang="vi-VN" b="0" i="0" dirty="0">
                <a:effectLst/>
                <a:latin typeface="Calibri" panose="020F0502020204030204" pitchFamily="34" charset="0"/>
                <a:cs typeface="Calibri" panose="020F0502020204030204" pitchFamily="34" charset="0"/>
              </a:rPr>
              <a:t>Phân khúc giá ảnh hưởng đến kỳ vọng: Khách hàng có những kỳ vọng khác nhau về các sản phẩm ở các phân khúc giá khác nhau. Các sản phẩm giá rẻ có thể thu hút nhiều người mua hơn bất chấp đánh giá thấp, trong khi các sản phẩm đắt tiền cần có chất lượng cao để đáp ứng kỳ vọng.</a:t>
            </a:r>
          </a:p>
          <a:p>
            <a:pPr algn="l">
              <a:buFont typeface="+mj-lt"/>
              <a:buAutoNum type="arabicPeriod"/>
            </a:pPr>
            <a:r>
              <a:rPr lang="vi-VN" b="0" i="0" dirty="0">
                <a:effectLst/>
                <a:latin typeface="Calibri" panose="020F0502020204030204" pitchFamily="34" charset="0"/>
                <a:cs typeface="Calibri" panose="020F0502020204030204" pitchFamily="34" charset="0"/>
              </a:rPr>
              <a:t>Danh mục "Health &amp; Personal Care" là một điểm sáng: Danh mục này có xếp hạng trung bình cao nhất và tỷ lệ chiết khấu trung bình thấp nhất, cho thấy rằng khách hàng sẵn sàng trả giá cao cho các sản phẩm chất lượng trong lĩnh vực này.</a:t>
            </a:r>
          </a:p>
          <a:p>
            <a:pPr algn="l">
              <a:buFont typeface="+mj-lt"/>
              <a:buAutoNum type="arabicPeriod"/>
            </a:pPr>
            <a:r>
              <a:rPr lang="vi-VN" b="0" i="0" dirty="0">
                <a:effectLst/>
                <a:latin typeface="Calibri" panose="020F0502020204030204" pitchFamily="34" charset="0"/>
                <a:cs typeface="Calibri" panose="020F0502020204030204" pitchFamily="34" charset="0"/>
              </a:rPr>
              <a:t>"Quần áo nữ" và "Túi xách &amp; hành lý" có tỷ lệ chiết khấu cao: Các danh mục này có thể là những lĩnh vực cạnh tranh cao, nơi chiết khấu được sử dụng để thu hút người mua. Tuy nhiên, điều quan trọng là phải đảm bảo rằng chất lượng sản phẩm không bị ảnh hưởng.</a:t>
            </a:r>
          </a:p>
          <a:p>
            <a:pPr algn="l">
              <a:buFont typeface="+mj-lt"/>
              <a:buAutoNum type="arabicPeriod"/>
            </a:pPr>
            <a:r>
              <a:rPr lang="vi-VN" b="0" i="0" dirty="0">
                <a:effectLst/>
                <a:latin typeface="Calibri" panose="020F0502020204030204" pitchFamily="34" charset="0"/>
                <a:cs typeface="Calibri" panose="020F0502020204030204" pitchFamily="34" charset="0"/>
              </a:rPr>
              <a:t>Chiến lược giá linh hoạt là chìa khóa: Cần có một chiến lược giá linh hoạt, có tính đến phân khúc giá, chất lượng sản phẩm và kỳ vọng của khách hàng</a:t>
            </a:r>
          </a:p>
          <a:p>
            <a:endParaRPr lang="en-US" dirty="0"/>
          </a:p>
        </p:txBody>
      </p:sp>
      <p:sp>
        <p:nvSpPr>
          <p:cNvPr id="4" name="Slide Number Placeholder 3"/>
          <p:cNvSpPr>
            <a:spLocks noGrp="1"/>
          </p:cNvSpPr>
          <p:nvPr>
            <p:ph type="sldNum" sz="quarter" idx="5"/>
          </p:nvPr>
        </p:nvSpPr>
        <p:spPr/>
        <p:txBody>
          <a:bodyPr/>
          <a:lstStyle/>
          <a:p>
            <a:fld id="{A99070C0-8170-4C4E-9582-8BA719DD7F33}" type="slidenum">
              <a:rPr lang="en-US" smtClean="0"/>
              <a:t>25</a:t>
            </a:fld>
            <a:endParaRPr lang="en-US"/>
          </a:p>
        </p:txBody>
      </p:sp>
    </p:spTree>
    <p:extLst>
      <p:ext uri="{BB962C8B-B14F-4D97-AF65-F5344CB8AC3E}">
        <p14:creationId xmlns:p14="http://schemas.microsoft.com/office/powerpoint/2010/main" val="154288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lang="vi-VN" sz="1200" b="1" dirty="0"/>
          </a:p>
          <a:p>
            <a:pPr algn="l">
              <a:buFont typeface="+mj-lt"/>
              <a:buAutoNum type="arabicPeriod"/>
            </a:pPr>
            <a:r>
              <a:rPr lang="vi-VN" b="0" i="0" dirty="0">
                <a:effectLst/>
                <a:latin typeface="fkGroteskNeue"/>
              </a:rPr>
              <a:t>Tối ưu hóa chiến lược chiết khấu:</a:t>
            </a:r>
          </a:p>
          <a:p>
            <a:pPr marL="742950" lvl="1" indent="-285750" algn="l">
              <a:buFont typeface="+mj-lt"/>
              <a:buAutoNum type="arabicPeriod"/>
            </a:pPr>
            <a:r>
              <a:rPr lang="vi-VN" b="0" i="0" dirty="0">
                <a:effectLst/>
                <a:latin typeface="fkGroteskNeue"/>
              </a:rPr>
              <a:t>Phân tích theo danh mục và nhà cung cấp: Nghiên cứu tỷ lệ chiết khấu và ratings cho từng danh mục và nhà cung cấp để xác định cơ hội tối ưu hóa.</a:t>
            </a:r>
          </a:p>
          <a:p>
            <a:pPr marL="742950" lvl="1" indent="-285750" algn="l">
              <a:buFont typeface="+mj-lt"/>
              <a:buAutoNum type="arabicPeriod"/>
            </a:pPr>
            <a:r>
              <a:rPr lang="vi-VN" b="0" i="0" dirty="0">
                <a:effectLst/>
                <a:latin typeface="fkGroteskNeue"/>
              </a:rPr>
              <a:t>Cân nhắc chất lượng sản phẩm: Đảm bảo rằng các sản phẩm được chiết khấu cao vẫn có chất lượng tốt để tránh làm giảm đánh giá.</a:t>
            </a:r>
          </a:p>
          <a:p>
            <a:pPr marL="742950" lvl="1" indent="-285750" algn="l">
              <a:buFont typeface="+mj-lt"/>
              <a:buAutoNum type="arabicPeriod"/>
            </a:pPr>
            <a:r>
              <a:rPr lang="vi-VN" b="0" i="0" dirty="0">
                <a:effectLst/>
                <a:latin typeface="fkGroteskNeue"/>
              </a:rPr>
              <a:t>Thử nghiệm với các mức chiết khấu khác nhau: Thử nghiệm với các mức chiết khấu khác nhau để xem mức nào tối đa hóa doanh số bán hàng và sự hài lòng của khách hàng.</a:t>
            </a:r>
          </a:p>
          <a:p>
            <a:pPr algn="l">
              <a:buFont typeface="+mj-lt"/>
              <a:buAutoNum type="arabicPeriod"/>
            </a:pPr>
            <a:r>
              <a:rPr lang="vi-VN" b="0" i="0" dirty="0">
                <a:effectLst/>
                <a:latin typeface="fkGroteskNeue"/>
              </a:rPr>
              <a:t>Tập trung vào chất lượng sản phẩm:</a:t>
            </a:r>
          </a:p>
          <a:p>
            <a:pPr marL="742950" lvl="1" indent="-285750" algn="l">
              <a:buFont typeface="+mj-lt"/>
              <a:buAutoNum type="arabicPeriod"/>
            </a:pPr>
            <a:r>
              <a:rPr lang="vi-VN" b="0" i="0" dirty="0">
                <a:effectLst/>
                <a:latin typeface="fkGroteskNeue"/>
              </a:rPr>
              <a:t>Đầu tư vào kiểm soát chất lượng: Đảm bảo rằng tất cả các sản phẩm đều đáp ứng các tiêu chuẩn chất lượng cao.</a:t>
            </a:r>
          </a:p>
          <a:p>
            <a:pPr marL="742950" lvl="1" indent="-285750" algn="l">
              <a:buFont typeface="+mj-lt"/>
              <a:buAutoNum type="arabicPeriod"/>
            </a:pPr>
            <a:r>
              <a:rPr lang="vi-VN" b="0" i="0" dirty="0">
                <a:effectLst/>
                <a:latin typeface="fkGroteskNeue"/>
              </a:rPr>
              <a:t>Thu thập phản hồi của khách hàng: Thu thập phản hồi của khách hàng thông qua các cuộc khảo sát, đánh giá và nhận xét để xác định các lĩnh vực cần cải thiện.</a:t>
            </a:r>
          </a:p>
          <a:p>
            <a:pPr marL="742950" lvl="1" indent="-285750" algn="l">
              <a:buFont typeface="+mj-lt"/>
              <a:buAutoNum type="arabicPeriod"/>
            </a:pPr>
            <a:r>
              <a:rPr lang="vi-VN" b="0" i="0" dirty="0">
                <a:effectLst/>
                <a:latin typeface="fkGroteskNeue"/>
              </a:rPr>
              <a:t>Cải thiện các sản phẩm có xếp hạng thấp: Tập trung vào việc cải thiện các sản phẩm có xếp hạng thấp để tăng sự hài lòng của khách hàng.</a:t>
            </a:r>
          </a:p>
          <a:p>
            <a:pPr algn="l">
              <a:buFont typeface="+mj-lt"/>
              <a:buAutoNum type="arabicPeriod"/>
            </a:pPr>
            <a:r>
              <a:rPr lang="vi-VN" b="0" i="0" dirty="0">
                <a:effectLst/>
                <a:latin typeface="fkGroteskNeue"/>
              </a:rPr>
              <a:t>Phân tích hành vi khách hàng:</a:t>
            </a:r>
          </a:p>
          <a:p>
            <a:pPr marL="742950" lvl="1" indent="-285750" algn="l">
              <a:buFont typeface="+mj-lt"/>
              <a:buAutoNum type="arabicPeriod"/>
            </a:pPr>
            <a:r>
              <a:rPr lang="vi-VN" b="0" i="0" dirty="0">
                <a:effectLst/>
                <a:latin typeface="fkGroteskNeue"/>
              </a:rPr>
              <a:t>Theo dõi dữ liệu bán hàng: Theo dõi dữ liệu bán hàng để xác định các xu hướng và mô hình.</a:t>
            </a:r>
          </a:p>
          <a:p>
            <a:pPr marL="742950" lvl="1" indent="-285750" algn="l">
              <a:buFont typeface="+mj-lt"/>
              <a:buAutoNum type="arabicPeriod"/>
            </a:pPr>
            <a:r>
              <a:rPr lang="vi-VN" b="0" i="0" dirty="0">
                <a:effectLst/>
                <a:latin typeface="fkGroteskNeue"/>
              </a:rPr>
              <a:t>Phân tích đánh giá và nhận xét: Phân tích đánh giá và nhận xét để hiểu rõ hơn về những gì khách hàng thích và không thích về sản phẩm.</a:t>
            </a:r>
          </a:p>
          <a:p>
            <a:pPr marL="742950" lvl="1" indent="-285750" algn="l">
              <a:buFont typeface="+mj-lt"/>
              <a:buAutoNum type="arabicPeriod"/>
            </a:pPr>
            <a:r>
              <a:rPr lang="vi-VN" b="0" i="0" dirty="0">
                <a:effectLst/>
                <a:latin typeface="fkGroteskNeue"/>
              </a:rPr>
              <a:t>Sử dụng A/B testing: Sử dụng A/B testing để thử nghiệm các chiến lược giá, chiết khấu và tiếp thị khác nhau.</a:t>
            </a:r>
          </a:p>
          <a:p>
            <a:pPr algn="l">
              <a:buFont typeface="+mj-lt"/>
              <a:buAutoNum type="arabicPeriod"/>
            </a:pPr>
            <a:r>
              <a:rPr lang="vi-VN" b="0" i="0" dirty="0">
                <a:effectLst/>
                <a:latin typeface="fkGroteskNeue"/>
              </a:rPr>
              <a:t>Tận dụng lợi thế của Amazon:</a:t>
            </a:r>
          </a:p>
          <a:p>
            <a:pPr marL="742950" lvl="1" indent="-285750" algn="l">
              <a:buFont typeface="+mj-lt"/>
              <a:buAutoNum type="arabicPeriod"/>
            </a:pPr>
            <a:r>
              <a:rPr lang="vi-VN" b="0" i="0" dirty="0">
                <a:effectLst/>
                <a:latin typeface="fkGroteskNeue"/>
              </a:rPr>
              <a:t>Tối ưu hóa danh sách sản phẩm: Tối ưu hóa danh sách sản phẩm với các từ khóa có liên quan và hình ảnh chất lượng cao.</a:t>
            </a:r>
          </a:p>
          <a:p>
            <a:pPr marL="742950" lvl="1" indent="-285750" algn="l">
              <a:buFont typeface="+mj-lt"/>
              <a:buAutoNum type="arabicPeriod"/>
            </a:pPr>
            <a:r>
              <a:rPr lang="vi-VN" b="0" i="0" dirty="0">
                <a:effectLst/>
                <a:latin typeface="fkGroteskNeue"/>
              </a:rPr>
              <a:t>Tham gia Amazon Prime: Cung cấp các sản phẩm thông qua Amazon Prime để tăng khả năng hiển thị và thu hút nhiều khách hàng hơn.</a:t>
            </a:r>
          </a:p>
          <a:p>
            <a:pPr marL="742950" lvl="1" indent="-285750" algn="l">
              <a:buFont typeface="+mj-lt"/>
              <a:buAutoNum type="arabicPeriod"/>
            </a:pPr>
            <a:r>
              <a:rPr lang="vi-VN" b="0" i="0" dirty="0">
                <a:effectLst/>
                <a:latin typeface="fkGroteskNeue"/>
              </a:rPr>
              <a:t>Sử dụng quảng cáo của Amazon: Sử dụng quảng cáo của Amazon để tiếp cận nhiều khách hàng hơn.</a:t>
            </a:r>
          </a:p>
          <a:p>
            <a:pPr algn="l">
              <a:buFont typeface="+mj-lt"/>
              <a:buAutoNum type="arabicPeriod"/>
            </a:pPr>
            <a:r>
              <a:rPr lang="vi-VN" b="0" i="0" dirty="0">
                <a:effectLst/>
                <a:latin typeface="fkGroteskNeue"/>
              </a:rPr>
              <a:t>Tập trung vào phân khúc "Health &amp; Personal Care":</a:t>
            </a:r>
          </a:p>
          <a:p>
            <a:pPr marL="742950" lvl="1" indent="-285750" algn="l">
              <a:buFont typeface="+mj-lt"/>
              <a:buAutoNum type="arabicPeriod"/>
            </a:pPr>
            <a:r>
              <a:rPr lang="vi-VN" b="0" i="0" dirty="0">
                <a:effectLst/>
                <a:latin typeface="fkGroteskNeue"/>
              </a:rPr>
              <a:t>Nghiên cứu thị trường: Nghiên cứu thị trường để xác định các sản phẩm mới và sáng tạo trong lĩnh vực này.</a:t>
            </a:r>
          </a:p>
          <a:p>
            <a:pPr marL="742950" lvl="1" indent="-285750" algn="l">
              <a:buFont typeface="+mj-lt"/>
              <a:buAutoNum type="arabicPeriod"/>
            </a:pPr>
            <a:r>
              <a:rPr lang="vi-VN" b="0" i="0" dirty="0">
                <a:effectLst/>
                <a:latin typeface="fkGroteskNeue"/>
              </a:rPr>
              <a:t>Xây dựng thương hiệu: Xây dựng một thương hiệu mạnh mẽ và đáng tin cậy trong lĩnh vực này.</a:t>
            </a:r>
          </a:p>
          <a:p>
            <a:pPr marL="742950" lvl="1" indent="-285750" algn="l">
              <a:buFont typeface="+mj-lt"/>
              <a:buAutoNum type="arabicPeriod"/>
            </a:pPr>
            <a:r>
              <a:rPr lang="vi-VN" b="0" i="0" dirty="0">
                <a:effectLst/>
                <a:latin typeface="fkGroteskNeue"/>
              </a:rPr>
              <a:t>Cung cấp dịch vụ khách hàng tuyệt vời: Cung cấp dịch vụ khách hàng tuyệt vời để xây dựng lòng trung thành của khách hàng.</a:t>
            </a:r>
          </a:p>
          <a:p>
            <a:pPr algn="l">
              <a:buFont typeface="+mj-lt"/>
              <a:buAutoNum type="arabicPeriod"/>
            </a:pPr>
            <a:r>
              <a:rPr lang="vi-VN" b="0" i="0" dirty="0">
                <a:effectLst/>
                <a:latin typeface="fkGroteskNeue"/>
              </a:rPr>
              <a:t>Cải thiện các danh mục có xếp hạng thấp:</a:t>
            </a:r>
          </a:p>
          <a:p>
            <a:pPr marL="742950" lvl="1" indent="-285750" algn="l">
              <a:buFont typeface="+mj-lt"/>
              <a:buAutoNum type="arabicPeriod"/>
            </a:pPr>
            <a:r>
              <a:rPr lang="vi-VN" b="0" i="0" dirty="0">
                <a:effectLst/>
                <a:latin typeface="fkGroteskNeue"/>
              </a:rPr>
              <a:t>Thực hiện các cuộc khảo sát khách hàng: Thực hiện các cuộc khảo sát khách hàng để hiểu rõ hơn về lý do tại sao các sản phẩm trong các danh mục này có xếp hạng thấp.</a:t>
            </a:r>
          </a:p>
          <a:p>
            <a:pPr marL="742950" lvl="1" indent="-285750" algn="l">
              <a:buFont typeface="+mj-lt"/>
              <a:buAutoNum type="arabicPeriod"/>
            </a:pPr>
            <a:r>
              <a:rPr lang="vi-VN" b="0" i="0" dirty="0">
                <a:effectLst/>
                <a:latin typeface="fkGroteskNeue"/>
              </a:rPr>
              <a:t>Cải thiện chất lượng sản phẩm: Làm việc với các nhà cung cấp để cải thiện chất lượng sản phẩm.</a:t>
            </a:r>
          </a:p>
          <a:p>
            <a:pPr marL="742950" lvl="1" indent="-285750" algn="l">
              <a:buFont typeface="+mj-lt"/>
              <a:buAutoNum type="arabicPeriod"/>
            </a:pPr>
            <a:r>
              <a:rPr lang="vi-VN" b="0" i="0" dirty="0">
                <a:effectLst/>
                <a:latin typeface="fkGroteskNeue"/>
              </a:rPr>
              <a:t>Tái định vị sản phẩm: Cân nhắc tái định vị sản phẩm hoặc thay đổi chiến lược tiếp thị.</a:t>
            </a:r>
          </a:p>
          <a:p>
            <a:pPr algn="l">
              <a:buFont typeface="+mj-lt"/>
              <a:buAutoNum type="arabicPeriod"/>
            </a:pPr>
            <a:r>
              <a:rPr lang="vi-VN" b="0" i="0" dirty="0">
                <a:effectLst/>
                <a:latin typeface="fkGroteskNeue"/>
              </a:rPr>
              <a:t>Thương hiệu và tiếp thị: Truyền đạt giá trị thương hiệu của bạn thông qua các chiến dịch tiếp thị hấp dẫn, nêu bật chất lượng, tính độc đáo hoặc các lợi ích khác biệt của sản phẩm.</a:t>
            </a:r>
          </a:p>
          <a:p>
            <a:pPr marL="0" lvl="0" indent="0" algn="l" rtl="0">
              <a:spcBef>
                <a:spcPts val="0"/>
              </a:spcBef>
              <a:spcAft>
                <a:spcPts val="0"/>
              </a:spcAft>
              <a:buNone/>
            </a:pPr>
            <a:endParaRPr dirty="0"/>
          </a:p>
        </p:txBody>
      </p:sp>
      <p:sp>
        <p:nvSpPr>
          <p:cNvPr id="451" name="Google Shape;45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38791501f0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38791501f0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vi-VN" b="0" i="0" dirty="0">
                <a:effectLst/>
                <a:latin typeface="fkGroteskNeue"/>
              </a:rPr>
              <a:t>Biểu đồ trên thể hiện mối quan hệ giữa tỷ lệ chiết khấu trung bình (trục X), điểm đánh giá trung bình (trục Y) và tổng số lượt đánh giá (kích thước bong bóng) theo từng danh mục con trong nhóm hàng điện tử. Dưới đây là một số insights chính:</a:t>
            </a:r>
          </a:p>
          <a:p>
            <a:pPr algn="l"/>
            <a:r>
              <a:rPr lang="vi-VN" b="0" i="0" dirty="0">
                <a:effectLst/>
                <a:latin typeface="var(--font-fk-grotesk)"/>
              </a:rPr>
              <a:t>1. Tai nghe (Headphones):</a:t>
            </a:r>
          </a:p>
          <a:p>
            <a:pPr algn="l">
              <a:buFont typeface="Arial" panose="020B0604020202020204" pitchFamily="34" charset="0"/>
              <a:buChar char="•"/>
            </a:pPr>
            <a:r>
              <a:rPr lang="vi-VN" b="0" i="0" dirty="0">
                <a:effectLst/>
                <a:latin typeface="fkGroteskNeue"/>
              </a:rPr>
              <a:t>Có tỷ lệ chiết khấu trung bình cao nhất (~55%), nhưng điểm đánh giá trung bình chỉ khoảng 3.6.</a:t>
            </a:r>
          </a:p>
          <a:p>
            <a:pPr algn="l">
              <a:buFont typeface="Arial" panose="020B0604020202020204" pitchFamily="34" charset="0"/>
              <a:buChar char="•"/>
            </a:pPr>
            <a:r>
              <a:rPr lang="vi-VN" b="0" i="0" dirty="0">
                <a:effectLst/>
                <a:latin typeface="fkGroteskNeue"/>
              </a:rPr>
              <a:t>Kích thước bong bóng lớn cho thấy sản phẩm này có số lượng đánh giá cao, chứng tỏ được nhiều người mua quan tâm.</a:t>
            </a:r>
          </a:p>
          <a:p>
            <a:pPr algn="l"/>
            <a:r>
              <a:rPr lang="vi-VN" b="0" i="0" dirty="0">
                <a:effectLst/>
                <a:latin typeface="var(--font-fk-grotesk)"/>
              </a:rPr>
              <a:t>2. Tivi (Televisions):</a:t>
            </a:r>
          </a:p>
          <a:p>
            <a:pPr algn="l">
              <a:buFont typeface="Arial" panose="020B0604020202020204" pitchFamily="34" charset="0"/>
              <a:buChar char="•"/>
            </a:pPr>
            <a:r>
              <a:rPr lang="vi-VN" b="0" i="0" dirty="0">
                <a:effectLst/>
                <a:latin typeface="fkGroteskNeue"/>
              </a:rPr>
              <a:t>Đạt điểm đánh giá trung bình cao nhất (4.0), cho thấy sự hài lòng của khách hàng rất tốt.</a:t>
            </a:r>
          </a:p>
          <a:p>
            <a:pPr algn="l">
              <a:buFont typeface="Arial" panose="020B0604020202020204" pitchFamily="34" charset="0"/>
              <a:buChar char="•"/>
            </a:pPr>
            <a:r>
              <a:rPr lang="vi-VN" b="0" i="0" dirty="0">
                <a:effectLst/>
                <a:latin typeface="fkGroteskNeue"/>
              </a:rPr>
              <a:t>Tuy nhiên, tỷ lệ chiết khấu trung bình thấp hơn (~40%), và kích thước bong bóng nhỏ hơn, cho thấy số lượng người mua ít hơn so với các danh mục khác.</a:t>
            </a:r>
          </a:p>
          <a:p>
            <a:pPr algn="l"/>
            <a:r>
              <a:rPr lang="vi-VN" b="0" i="0" dirty="0">
                <a:effectLst/>
                <a:latin typeface="var(--font-fk-grotesk)"/>
              </a:rPr>
              <a:t>3. Camera và Phụ kiện camera (Cameras &amp; Camera Accessories):</a:t>
            </a:r>
          </a:p>
          <a:p>
            <a:pPr algn="l">
              <a:buFont typeface="Arial" panose="020B0604020202020204" pitchFamily="34" charset="0"/>
              <a:buChar char="•"/>
            </a:pPr>
            <a:r>
              <a:rPr lang="vi-VN" b="0" i="0" dirty="0">
                <a:effectLst/>
                <a:latin typeface="fkGroteskNeue"/>
              </a:rPr>
              <a:t>Nằm ở khoảng giữa về cả tỷ lệ chiết khấu (~45%) và điểm đánh giá (~3.8).</a:t>
            </a:r>
          </a:p>
          <a:p>
            <a:pPr algn="l">
              <a:buFont typeface="Arial" panose="020B0604020202020204" pitchFamily="34" charset="0"/>
              <a:buChar char="•"/>
            </a:pPr>
            <a:r>
              <a:rPr lang="vi-VN" b="0" i="0" dirty="0">
                <a:effectLst/>
                <a:latin typeface="fkGroteskNeue"/>
              </a:rPr>
              <a:t>Kích thước bong bóng tương đối lớn, cho thấy sản phẩm này có mức độ phổ biến cao.</a:t>
            </a:r>
          </a:p>
          <a:p>
            <a:pPr algn="l"/>
            <a:r>
              <a:rPr lang="vi-VN" b="0" i="0" dirty="0">
                <a:effectLst/>
                <a:latin typeface="var(--font-fk-grotesk)"/>
              </a:rPr>
              <a:t>4. Hệ thống giải trí gia đình (Home Entertainment Systems):</a:t>
            </a:r>
          </a:p>
          <a:p>
            <a:pPr algn="l">
              <a:buFont typeface="Arial" panose="020B0604020202020204" pitchFamily="34" charset="0"/>
              <a:buChar char="•"/>
            </a:pPr>
            <a:r>
              <a:rPr lang="vi-VN" b="0" i="0" dirty="0">
                <a:effectLst/>
                <a:latin typeface="fkGroteskNeue"/>
              </a:rPr>
              <a:t>Có tỷ lệ chiết khấu trung bình khá (~45%), với điểm đánh giá khoảng 3.8.</a:t>
            </a:r>
          </a:p>
          <a:p>
            <a:pPr algn="l">
              <a:buFont typeface="Arial" panose="020B0604020202020204" pitchFamily="34" charset="0"/>
              <a:buChar char="•"/>
            </a:pPr>
            <a:r>
              <a:rPr lang="vi-VN" b="0" i="0" dirty="0">
                <a:effectLst/>
                <a:latin typeface="fkGroteskNeue"/>
              </a:rPr>
              <a:t>Kích thước bong bóng vừa phải, cho thấy mức độ quan tâm từ người mua không quá nổi bật.</a:t>
            </a:r>
          </a:p>
          <a:p>
            <a:pPr algn="l"/>
            <a:r>
              <a:rPr lang="vi-VN" b="0" i="0" dirty="0">
                <a:effectLst/>
                <a:latin typeface="var(--font-fk-grotesk)"/>
              </a:rPr>
              <a:t>5. Loa (Speakers) và Camera an ninh (Security Cameras):</a:t>
            </a:r>
          </a:p>
          <a:p>
            <a:pPr algn="l">
              <a:buFont typeface="Arial" panose="020B0604020202020204" pitchFamily="34" charset="0"/>
              <a:buChar char="•"/>
            </a:pPr>
            <a:r>
              <a:rPr lang="vi-VN" b="0" i="0" dirty="0">
                <a:effectLst/>
                <a:latin typeface="fkGroteskNeue"/>
              </a:rPr>
              <a:t>Điểm đánh giá thấp nhất trong các danh mục (~3.2–3.4).</a:t>
            </a:r>
          </a:p>
          <a:p>
            <a:pPr algn="l">
              <a:buFont typeface="Arial" panose="020B0604020202020204" pitchFamily="34" charset="0"/>
              <a:buChar char="•"/>
            </a:pPr>
            <a:r>
              <a:rPr lang="vi-VN" b="0" i="0" dirty="0">
                <a:effectLst/>
                <a:latin typeface="fkGroteskNeue"/>
              </a:rPr>
              <a:t>Tỷ lệ chiết khấu trung bình cũng thấp hơn so với các danh mục khác (~40–45%).</a:t>
            </a:r>
          </a:p>
          <a:p>
            <a:pPr algn="l">
              <a:buFont typeface="Arial" panose="020B0604020202020204" pitchFamily="34" charset="0"/>
              <a:buChar char="•"/>
            </a:pPr>
            <a:r>
              <a:rPr lang="vi-VN" b="0" i="0" dirty="0">
                <a:effectLst/>
                <a:latin typeface="fkGroteskNeue"/>
              </a:rPr>
              <a:t>Kích thước bong bóng nhỏ, cho thấy ít người mua hoặc ít nhận được sự chú ý.</a:t>
            </a:r>
          </a:p>
          <a:p>
            <a:pPr algn="l"/>
            <a:r>
              <a:rPr lang="vi-VN" b="0" i="0" dirty="0">
                <a:effectLst/>
                <a:latin typeface="var(--font-fk-grotesk)"/>
              </a:rPr>
              <a:t>6. Danh mục tổng hợp (All Electronics):</a:t>
            </a:r>
          </a:p>
          <a:p>
            <a:pPr algn="l">
              <a:buFont typeface="Arial" panose="020B0604020202020204" pitchFamily="34" charset="0"/>
              <a:buChar char="•"/>
            </a:pPr>
            <a:r>
              <a:rPr lang="vi-VN" b="0" i="0" dirty="0">
                <a:effectLst/>
                <a:latin typeface="fkGroteskNeue"/>
              </a:rPr>
              <a:t>Đại diện cho toàn bộ danh mục điện tử, với điểm đánh giá trung bình khoảng 3.8 và tỷ lệ chiết khấu ~45%.</a:t>
            </a:r>
          </a:p>
          <a:p>
            <a:pPr algn="l">
              <a:buFont typeface="Arial" panose="020B0604020202020204" pitchFamily="34" charset="0"/>
              <a:buChar char="•"/>
            </a:pPr>
            <a:r>
              <a:rPr lang="vi-VN" b="0" i="0" dirty="0">
                <a:effectLst/>
                <a:latin typeface="fkGroteskNeue"/>
              </a:rPr>
              <a:t>Kích thước bong bóng lớn nhất, vì nó bao gồm tổng số lượt đánh giá từ tất cả các danh mục con.</a:t>
            </a:r>
          </a:p>
          <a:p>
            <a:pPr algn="l"/>
            <a:r>
              <a:rPr lang="vi-VN" b="0" i="0" dirty="0">
                <a:effectLst/>
                <a:latin typeface="var(--font-fk-grotesk)"/>
              </a:rPr>
              <a:t>Tổng kết:</a:t>
            </a:r>
          </a:p>
          <a:p>
            <a:pPr algn="l">
              <a:buFont typeface="Arial" panose="020B0604020202020204" pitchFamily="34" charset="0"/>
              <a:buChar char="•"/>
            </a:pPr>
            <a:r>
              <a:rPr lang="vi-VN" b="0" i="0" dirty="0">
                <a:effectLst/>
                <a:latin typeface="fkGroteskNeue"/>
              </a:rPr>
              <a:t>Các sản phẩm có tỷ lệ chiết khấu cao như tai nghe thường thu hút nhiều lượt đánh giá nhưng không đảm bảo điểm số cao.</a:t>
            </a:r>
          </a:p>
          <a:p>
            <a:pPr algn="l">
              <a:buFont typeface="Arial" panose="020B0604020202020204" pitchFamily="34" charset="0"/>
              <a:buChar char="•"/>
            </a:pPr>
            <a:r>
              <a:rPr lang="vi-VN" b="0" i="0" dirty="0">
                <a:effectLst/>
                <a:latin typeface="fkGroteskNeue"/>
              </a:rPr>
              <a:t>Tivi là danh mục có chất lượng vượt trội dựa trên điểm đánh giá, mặc dù không được giảm giá nhiều.</a:t>
            </a:r>
          </a:p>
          <a:p>
            <a:pPr algn="l">
              <a:buFont typeface="Arial" panose="020B0604020202020204" pitchFamily="34" charset="0"/>
              <a:buChar char="•"/>
            </a:pPr>
            <a:r>
              <a:rPr lang="vi-VN" b="0" i="0" dirty="0">
                <a:effectLst/>
                <a:latin typeface="fkGroteskNeue"/>
              </a:rPr>
              <a:t>Các danh mục như loa và camera an ninh cần cải thiện chất lượng hoặc chiến lược tiếp thị để tăng sự hài lòng của khách hàng.</a:t>
            </a:r>
          </a:p>
          <a:p>
            <a:pPr marL="0" lvl="0" indent="0" algn="l" rtl="0">
              <a:spcBef>
                <a:spcPts val="0"/>
              </a:spcBef>
              <a:spcAft>
                <a:spcPts val="0"/>
              </a:spcAft>
              <a:buNone/>
            </a:pPr>
            <a:endParaRPr dirty="0"/>
          </a:p>
        </p:txBody>
      </p:sp>
      <p:sp>
        <p:nvSpPr>
          <p:cNvPr id="376" name="Google Shape;376;g338791501f0_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38791501f0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38791501f0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vi-VN" sz="1200" b="0" i="0" dirty="0">
                <a:effectLst/>
                <a:latin typeface="fkGroteskNeue"/>
              </a:rPr>
              <a:t>Phần trăm chiết khấu: Có vẻ như có một số mối tương quan giữa phần trăm chiết khấu trung bình và xếp hạng trung bình. Ví dụ: danh mục Sức khỏe &amp; Chăm sóc cá nhân có xếp hạng trung bình cao nhất và phần trăm chiết khấu trung bình thấp nhất, trong khi các danh mục Quần áo và Trang phục dân tộc có phần trăm chiết khấu trung bình cao và xếp hạng trung bình thấp. Điều này có thể là do khách hàng có nhiều khả năng cho các sản phẩm được chiết khấu cao hơn xếp hạng thấp hơn, hoặc có thể là do các sản phẩm được chiết khấu cao hơn thường có chất lượng thấp hơn.</a:t>
            </a:r>
          </a:p>
          <a:p>
            <a:pPr algn="l">
              <a:buFont typeface="Arial" panose="020B0604020202020204" pitchFamily="34" charset="0"/>
              <a:buChar char="•"/>
            </a:pPr>
            <a:r>
              <a:rPr lang="vi-VN" sz="1200" b="0" i="0" dirty="0">
                <a:effectLst/>
                <a:latin typeface="fkGroteskNeue"/>
              </a:rPr>
              <a:t>Chất lượng sản phẩm: Chất lượng sản phẩm là một yếu tố quan trọng có thể ảnh hưởng đến xếp hạng của sản phẩm. Các sản phẩm chất lượng cao có nhiều khả năng nhận được xếp hạng cao hơn, trong khi các sản phẩm chất lượng thấp có nhiều khả năng nhận được xếp hạng thấp hơn.</a:t>
            </a:r>
          </a:p>
          <a:p>
            <a:pPr algn="l">
              <a:buFont typeface="Arial" panose="020B0604020202020204" pitchFamily="34" charset="0"/>
              <a:buChar char="•"/>
            </a:pPr>
            <a:r>
              <a:rPr lang="vi-VN" sz="1200" b="0" i="0" dirty="0">
                <a:effectLst/>
                <a:latin typeface="fkGroteskNeue"/>
              </a:rPr>
              <a:t>Sự hài lòng của khách hàng: Sự hài lòng của khách hàng là một yếu tố quan trọng khác có thể ảnh hưởng đến xếp hạng của sản phẩm. Khách hàng hài lòng với sản phẩm có nhiều khả năng cho sản phẩm đó xếp hạng cao hơn, trong khi khách hàng không hài lòng với sản phẩm có nhiều khả năng cho sản phẩm đó xếp hạng thấp hơn.</a:t>
            </a:r>
          </a:p>
          <a:p>
            <a:pPr algn="l">
              <a:buFont typeface="Arial" panose="020B0604020202020204" pitchFamily="34" charset="0"/>
              <a:buChar char="•"/>
            </a:pPr>
            <a:r>
              <a:rPr lang="vi-VN" sz="1200" b="0" i="0" dirty="0">
                <a:effectLst/>
                <a:latin typeface="fkGroteskNeue"/>
              </a:rPr>
              <a:t>Sự quen thuộc của khách hàng: Khách hàng đã quen thuộc với sản phẩm có nhiều khả năng cho sản phẩm đó xếp hạng cao hơn, trong khi khách hàng không quen thuộc với sản phẩm có nhiều khả năng cho sản phẩm đó xếp hạng thấp hơn.</a:t>
            </a:r>
          </a:p>
          <a:p>
            <a:pPr marL="0" lvl="0" indent="0" algn="l" rtl="0">
              <a:spcBef>
                <a:spcPts val="0"/>
              </a:spcBef>
              <a:spcAft>
                <a:spcPts val="0"/>
              </a:spcAft>
              <a:buNone/>
            </a:pPr>
            <a:endParaRPr dirty="0"/>
          </a:p>
        </p:txBody>
      </p:sp>
      <p:sp>
        <p:nvSpPr>
          <p:cNvPr id="384" name="Google Shape;384;g338791501f0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vi-VN" b="0" i="0" dirty="0">
                <a:effectLst/>
                <a:latin typeface="fkGroteskNeue"/>
              </a:rPr>
              <a:t>Phân loại theo giá: Điểm quan trọng là biểu đồ này đã được phân loại theo giá:</a:t>
            </a:r>
          </a:p>
          <a:p>
            <a:pPr marL="742950" lvl="1" indent="-285750" algn="l">
              <a:buFont typeface="Arial" panose="020B0604020202020204" pitchFamily="34" charset="0"/>
              <a:buChar char="•"/>
            </a:pPr>
            <a:r>
              <a:rPr lang="vi-VN" b="0" i="0" dirty="0">
                <a:effectLst/>
                <a:latin typeface="fkGroteskNeue"/>
              </a:rPr>
              <a:t>Xanh lam: Rẻ (0 - 13,449)</a:t>
            </a:r>
          </a:p>
          <a:p>
            <a:pPr marL="742950" lvl="1" indent="-285750" algn="l">
              <a:buFont typeface="Arial" panose="020B0604020202020204" pitchFamily="34" charset="0"/>
              <a:buChar char="•"/>
            </a:pPr>
            <a:r>
              <a:rPr lang="vi-VN" b="0" i="0" dirty="0">
                <a:effectLst/>
                <a:latin typeface="fkGroteskNeue"/>
              </a:rPr>
              <a:t>Vàng: Bình thường (13,449 - 42,899)</a:t>
            </a:r>
          </a:p>
          <a:p>
            <a:pPr marL="742950" lvl="1" indent="-285750" algn="l">
              <a:buFont typeface="Arial" panose="020B0604020202020204" pitchFamily="34" charset="0"/>
              <a:buChar char="•"/>
            </a:pPr>
            <a:r>
              <a:rPr lang="vi-VN" b="0" i="0" dirty="0">
                <a:effectLst/>
                <a:latin typeface="fkGroteskNeue"/>
              </a:rPr>
              <a:t>Đỏ: Đắt (42,899 trở lên)</a:t>
            </a:r>
          </a:p>
          <a:p>
            <a:pPr algn="l">
              <a:buFont typeface="Arial" panose="020B0604020202020204" pitchFamily="34" charset="0"/>
              <a:buChar char="•"/>
            </a:pPr>
            <a:r>
              <a:rPr lang="vi-VN" b="0" i="0" dirty="0">
                <a:effectLst/>
                <a:latin typeface="fkGroteskNeue"/>
              </a:rPr>
              <a:t>Thông tin chi tiết:</a:t>
            </a:r>
          </a:p>
          <a:p>
            <a:pPr marL="742950" lvl="1" indent="-285750" algn="l">
              <a:buFont typeface="Arial" panose="020B0604020202020204" pitchFamily="34" charset="0"/>
              <a:buChar char="•"/>
            </a:pPr>
            <a:r>
              <a:rPr lang="vi-VN" b="0" i="0" dirty="0">
                <a:effectLst/>
                <a:latin typeface="fkGroteskNeue"/>
              </a:rPr>
              <a:t>Sản phẩm giá rẻ (xanh lam): Chiết khấu cao hơn có xu hướng đi kèm với xếp hạng thấp hơn. Dữ liệu này phân tán nhiều, cho thấy có sự khác biệt lớn trong đánh giá sản phẩm giá rẻ.</a:t>
            </a:r>
          </a:p>
          <a:p>
            <a:pPr marL="742950" lvl="1" indent="-285750" algn="l">
              <a:buFont typeface="Arial" panose="020B0604020202020204" pitchFamily="34" charset="0"/>
              <a:buChar char="•"/>
            </a:pPr>
            <a:r>
              <a:rPr lang="vi-VN" b="0" i="0" dirty="0">
                <a:effectLst/>
                <a:latin typeface="fkGroteskNeue"/>
              </a:rPr>
              <a:t>Sản phẩm giá bình thường (vàng): Dường như tập trung nhiều hơn ở mức chiết khấu thấp và xếp hạng trung bình đến cao.</a:t>
            </a:r>
          </a:p>
          <a:p>
            <a:pPr marL="742950" lvl="1" indent="-285750" algn="l">
              <a:buFont typeface="Arial" panose="020B0604020202020204" pitchFamily="34" charset="0"/>
              <a:buChar char="•"/>
            </a:pPr>
            <a:r>
              <a:rPr lang="vi-VN" b="0" i="0" dirty="0">
                <a:effectLst/>
                <a:latin typeface="fkGroteskNeue"/>
              </a:rPr>
              <a:t>Sản phẩm đắt (đỏ): Số lượng ít hơn, thường có chiết khấu thấp và xếp hạng cao hơn so với sản phẩm giá rẻ.</a:t>
            </a:r>
          </a:p>
          <a:p>
            <a:pPr algn="l">
              <a:buFont typeface="Arial" panose="020B0604020202020204" pitchFamily="34" charset="0"/>
              <a:buChar char="•"/>
            </a:pPr>
            <a:r>
              <a:rPr lang="vi-VN" b="0" i="0" dirty="0">
                <a:effectLst/>
                <a:latin typeface="fkGroteskNeue"/>
              </a:rPr>
              <a:t>Ý nghĩa:</a:t>
            </a:r>
          </a:p>
          <a:p>
            <a:pPr marL="742950" lvl="1" indent="-285750" algn="l">
              <a:buFont typeface="Arial" panose="020B0604020202020204" pitchFamily="34" charset="0"/>
              <a:buChar char="•"/>
            </a:pPr>
            <a:r>
              <a:rPr lang="vi-VN" b="0" i="0" dirty="0">
                <a:effectLst/>
                <a:latin typeface="fkGroteskNeue"/>
              </a:rPr>
              <a:t>Chiết khấu và giá cả: Khách hàng có thể chấp nhận chiết khấu thấp hơn cho các sản phẩm đắt tiền nếu họ tin rằng chất lượng cao. Các sản phẩm giá rẻ có thể cần chiết khấu cao hơn để thu hút khách hàng, nhưng điều này có thể ảnh hưởng tiêu cực đến đánh giá.</a:t>
            </a:r>
          </a:p>
          <a:p>
            <a:pPr marL="742950" lvl="1" indent="-285750" algn="l">
              <a:buFont typeface="Arial" panose="020B0604020202020204" pitchFamily="34" charset="0"/>
              <a:buChar char="•"/>
            </a:pPr>
            <a:r>
              <a:rPr lang="vi-VN" b="0" i="0" dirty="0">
                <a:effectLst/>
                <a:latin typeface="fkGroteskNeue"/>
              </a:rPr>
              <a:t>Chiến lược giá: Biểu đồ cho thấy có thể cần các chiến lược giá và chiết khấu khác nhau tùy thuộc vào phân khúc giá.</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Insight 2: </a:t>
            </a:r>
            <a:r>
              <a:rPr lang="en-US" dirty="0" err="1"/>
              <a:t>Mức</a:t>
            </a:r>
            <a:r>
              <a:rPr lang="en-US" dirty="0"/>
              <a:t> </a:t>
            </a:r>
            <a:r>
              <a:rPr lang="en-US" dirty="0" err="1"/>
              <a:t>độ</a:t>
            </a:r>
            <a:r>
              <a:rPr lang="en-US" dirty="0"/>
              <a:t> </a:t>
            </a:r>
            <a:r>
              <a:rPr lang="en-US" dirty="0" err="1"/>
              <a:t>giảm</a:t>
            </a:r>
            <a:r>
              <a:rPr lang="en-US" dirty="0"/>
              <a:t> </a:t>
            </a:r>
            <a:r>
              <a:rPr lang="en-US" dirty="0" err="1"/>
              <a:t>giá</a:t>
            </a:r>
            <a:r>
              <a:rPr lang="en-US" dirty="0"/>
              <a:t> </a:t>
            </a:r>
            <a:r>
              <a:rPr lang="en-US" dirty="0" err="1"/>
              <a:t>càng</a:t>
            </a:r>
            <a:r>
              <a:rPr lang="en-US" dirty="0"/>
              <a:t> </a:t>
            </a:r>
            <a:r>
              <a:rPr lang="en-US" dirty="0" err="1"/>
              <a:t>nhiều</a:t>
            </a:r>
            <a:r>
              <a:rPr lang="en-US" dirty="0"/>
              <a:t> </a:t>
            </a:r>
            <a:r>
              <a:rPr lang="en-US" dirty="0" err="1"/>
              <a:t>thì</a:t>
            </a:r>
            <a:r>
              <a:rPr lang="en-US" dirty="0"/>
              <a:t> </a:t>
            </a:r>
            <a:r>
              <a:rPr lang="en-US" dirty="0" err="1"/>
              <a:t>mức</a:t>
            </a:r>
            <a:r>
              <a:rPr lang="en-US" dirty="0"/>
              <a:t> </a:t>
            </a:r>
            <a:r>
              <a:rPr lang="en-US" dirty="0" err="1"/>
              <a:t>độ</a:t>
            </a:r>
            <a:r>
              <a:rPr lang="en-US" dirty="0"/>
              <a:t> </a:t>
            </a:r>
            <a:r>
              <a:rPr lang="en-US" dirty="0" err="1"/>
              <a:t>tương</a:t>
            </a:r>
            <a:r>
              <a:rPr lang="en-US" dirty="0"/>
              <a:t> </a:t>
            </a:r>
            <a:r>
              <a:rPr lang="en-US" dirty="0" err="1"/>
              <a:t>tác</a:t>
            </a:r>
            <a:r>
              <a:rPr lang="en-US" dirty="0"/>
              <a:t> </a:t>
            </a:r>
            <a:r>
              <a:rPr lang="en-US" dirty="0" err="1"/>
              <a:t>của</a:t>
            </a:r>
            <a:r>
              <a:rPr lang="en-US" dirty="0"/>
              <a:t> customer </a:t>
            </a:r>
            <a:r>
              <a:rPr lang="en-US" dirty="0" err="1"/>
              <a:t>càng</a:t>
            </a:r>
            <a:r>
              <a:rPr lang="en-US" dirty="0"/>
              <a:t> </a:t>
            </a:r>
            <a:r>
              <a:rPr lang="en-US" dirty="0" err="1"/>
              <a:t>tăng</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sản</a:t>
            </a:r>
            <a:r>
              <a:rPr lang="en-US" dirty="0"/>
              <a:t> </a:t>
            </a:r>
            <a:r>
              <a:rPr lang="en-US" dirty="0" err="1"/>
              <a:t>phẩm</a:t>
            </a:r>
            <a:r>
              <a:rPr lang="en-US" dirty="0"/>
              <a:t> ở </a:t>
            </a:r>
            <a:r>
              <a:rPr lang="en-US" dirty="0" err="1"/>
              <a:t>phân</a:t>
            </a:r>
            <a:r>
              <a:rPr lang="en-US" dirty="0"/>
              <a:t> </a:t>
            </a:r>
            <a:r>
              <a:rPr lang="en-US" dirty="0" err="1"/>
              <a:t>khúc</a:t>
            </a:r>
            <a:r>
              <a:rPr lang="en-US" dirty="0"/>
              <a:t> ‘Cheap’ </a:t>
            </a:r>
            <a:r>
              <a:rPr lang="en-US" dirty="0" err="1"/>
              <a:t>và</a:t>
            </a:r>
            <a:r>
              <a:rPr lang="en-US" dirty="0"/>
              <a:t> ‘Expensive’. </a:t>
            </a:r>
            <a:r>
              <a:rPr lang="en-US" dirty="0" err="1"/>
              <a:t>Tuy</a:t>
            </a:r>
            <a:r>
              <a:rPr lang="en-US" dirty="0"/>
              <a:t> </a:t>
            </a:r>
            <a:r>
              <a:rPr lang="en-US" dirty="0" err="1"/>
              <a:t>nhiên</a:t>
            </a:r>
            <a:r>
              <a:rPr lang="en-US" dirty="0"/>
              <a:t>, </a:t>
            </a:r>
            <a:r>
              <a:rPr lang="en-US" dirty="0" err="1"/>
              <a:t>với</a:t>
            </a:r>
            <a:r>
              <a:rPr lang="en-US" dirty="0"/>
              <a:t> </a:t>
            </a:r>
            <a:r>
              <a:rPr lang="en-US" dirty="0" err="1"/>
              <a:t>phân</a:t>
            </a:r>
            <a:r>
              <a:rPr lang="en-US" dirty="0"/>
              <a:t> </a:t>
            </a:r>
            <a:r>
              <a:rPr lang="en-US" dirty="0" err="1"/>
              <a:t>khúc</a:t>
            </a:r>
            <a:r>
              <a:rPr lang="en-US" dirty="0"/>
              <a:t> ‘normal’ </a:t>
            </a:r>
            <a:r>
              <a:rPr lang="en-US" dirty="0" err="1"/>
              <a:t>thì</a:t>
            </a:r>
            <a:r>
              <a:rPr lang="en-US" dirty="0"/>
              <a:t> </a:t>
            </a:r>
            <a:r>
              <a:rPr lang="en-US" dirty="0" err="1"/>
              <a:t>mức</a:t>
            </a:r>
            <a:r>
              <a:rPr lang="en-US" dirty="0"/>
              <a:t> </a:t>
            </a:r>
            <a:r>
              <a:rPr lang="en-US" dirty="0" err="1"/>
              <a:t>độ</a:t>
            </a:r>
            <a:r>
              <a:rPr lang="en-US" dirty="0"/>
              <a:t> </a:t>
            </a:r>
            <a:r>
              <a:rPr lang="en-US" dirty="0" err="1"/>
              <a:t>tương</a:t>
            </a:r>
            <a:r>
              <a:rPr lang="en-US" dirty="0"/>
              <a:t> </a:t>
            </a:r>
            <a:r>
              <a:rPr lang="en-US" dirty="0" err="1"/>
              <a:t>tác</a:t>
            </a:r>
            <a:r>
              <a:rPr lang="en-US" dirty="0"/>
              <a:t> </a:t>
            </a:r>
            <a:r>
              <a:rPr lang="en-US" dirty="0" err="1"/>
              <a:t>lại</a:t>
            </a:r>
            <a:r>
              <a:rPr lang="en-US" dirty="0"/>
              <a:t> ở </a:t>
            </a:r>
            <a:r>
              <a:rPr lang="en-US" dirty="0" err="1"/>
              <a:t>các</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ưu</a:t>
            </a:r>
            <a:r>
              <a:rPr lang="en-US" dirty="0"/>
              <a:t> </a:t>
            </a:r>
            <a:r>
              <a:rPr lang="en-US" dirty="0" err="1"/>
              <a:t>đãi</a:t>
            </a:r>
            <a:r>
              <a:rPr lang="en-US" dirty="0"/>
              <a:t> </a:t>
            </a:r>
            <a:r>
              <a:rPr lang="en-US" dirty="0" err="1"/>
              <a:t>giảm</a:t>
            </a:r>
            <a:r>
              <a:rPr lang="en-US" dirty="0"/>
              <a:t> </a:t>
            </a:r>
            <a:r>
              <a:rPr lang="en-US" dirty="0" err="1"/>
              <a:t>giá</a:t>
            </a:r>
            <a:r>
              <a:rPr lang="en-US" dirty="0"/>
              <a:t> </a:t>
            </a:r>
            <a:r>
              <a:rPr lang="en-US" dirty="0" err="1"/>
              <a:t>thấp</a:t>
            </a:r>
            <a:r>
              <a:rPr lang="en-US" dirty="0"/>
              <a:t> </a:t>
            </a:r>
            <a:r>
              <a:rPr lang="en-US" dirty="0" err="1"/>
              <a:t>hơn</a:t>
            </a:r>
            <a:r>
              <a:rPr lang="en-US" dirty="0"/>
              <a:t> ⇒ </a:t>
            </a:r>
            <a:r>
              <a:rPr lang="en-US" dirty="0" err="1"/>
              <a:t>Đối</a:t>
            </a:r>
            <a:r>
              <a:rPr lang="en-US" dirty="0"/>
              <a:t> </a:t>
            </a:r>
            <a:r>
              <a:rPr lang="en-US" dirty="0" err="1"/>
              <a:t>với</a:t>
            </a:r>
            <a:r>
              <a:rPr lang="en-US" dirty="0"/>
              <a:t> </a:t>
            </a:r>
            <a:r>
              <a:rPr lang="en-US" dirty="0" err="1"/>
              <a:t>các</a:t>
            </a:r>
            <a:r>
              <a:rPr lang="en-US" dirty="0"/>
              <a:t> </a:t>
            </a:r>
            <a:r>
              <a:rPr lang="en-US" dirty="0" err="1"/>
              <a:t>sản</a:t>
            </a:r>
            <a:r>
              <a:rPr lang="en-US" dirty="0"/>
              <a:t> </a:t>
            </a:r>
            <a:r>
              <a:rPr lang="en-US" dirty="0" err="1"/>
              <a:t>phẩm</a:t>
            </a:r>
            <a:r>
              <a:rPr lang="en-US" dirty="0"/>
              <a:t> ở </a:t>
            </a:r>
            <a:r>
              <a:rPr lang="en-US" dirty="0" err="1"/>
              <a:t>mức</a:t>
            </a:r>
            <a:r>
              <a:rPr lang="en-US" dirty="0"/>
              <a:t> </a:t>
            </a:r>
            <a:r>
              <a:rPr lang="en-US" dirty="0" err="1"/>
              <a:t>giá</a:t>
            </a:r>
            <a:r>
              <a:rPr lang="en-US" dirty="0"/>
              <a:t> </a:t>
            </a:r>
            <a:r>
              <a:rPr lang="en-US" dirty="0" err="1"/>
              <a:t>thông</a:t>
            </a:r>
            <a:r>
              <a:rPr lang="en-US" dirty="0"/>
              <a:t> </a:t>
            </a:r>
            <a:r>
              <a:rPr lang="en-US" dirty="0" err="1"/>
              <a:t>thường</a:t>
            </a:r>
            <a:r>
              <a:rPr lang="en-US" dirty="0"/>
              <a:t> </a:t>
            </a:r>
            <a:r>
              <a:rPr lang="en-US" dirty="0" err="1"/>
              <a:t>thì</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ưu</a:t>
            </a:r>
            <a:r>
              <a:rPr lang="en-US" dirty="0"/>
              <a:t> </a:t>
            </a:r>
            <a:r>
              <a:rPr lang="en-US" dirty="0" err="1"/>
              <a:t>tiên</a:t>
            </a:r>
            <a:r>
              <a:rPr lang="en-US" dirty="0"/>
              <a:t> </a:t>
            </a:r>
            <a:r>
              <a:rPr lang="en-US" dirty="0" err="1"/>
              <a:t>hơn</a:t>
            </a:r>
            <a:r>
              <a:rPr lang="en-US" dirty="0"/>
              <a:t> </a:t>
            </a:r>
            <a:r>
              <a:rPr lang="en-US" dirty="0" err="1"/>
              <a:t>về</a:t>
            </a:r>
            <a:r>
              <a:rPr lang="en-US" dirty="0"/>
              <a:t> </a:t>
            </a:r>
            <a:r>
              <a:rPr lang="en-US" dirty="0" err="1"/>
              <a:t>chất</a:t>
            </a:r>
            <a:r>
              <a:rPr lang="en-US" dirty="0"/>
              <a:t> </a:t>
            </a:r>
            <a:r>
              <a:rPr lang="en-US" dirty="0" err="1"/>
              <a:t>lượng</a:t>
            </a:r>
            <a:r>
              <a:rPr lang="en-US" dirty="0"/>
              <a:t> </a:t>
            </a:r>
            <a:r>
              <a:rPr lang="en-US" dirty="0" err="1"/>
              <a:t>giá</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thấp</a:t>
            </a:r>
            <a:r>
              <a:rPr lang="en-US" dirty="0"/>
              <a:t> </a:t>
            </a:r>
            <a:r>
              <a:rPr lang="en-US" dirty="0" err="1"/>
              <a:t>thì</a:t>
            </a:r>
            <a:r>
              <a:rPr lang="en-US" dirty="0"/>
              <a:t> </a:t>
            </a:r>
            <a:r>
              <a:rPr lang="en-US" dirty="0" err="1"/>
              <a:t>việc</a:t>
            </a:r>
            <a:r>
              <a:rPr lang="en-US" dirty="0"/>
              <a:t> </a:t>
            </a:r>
            <a:r>
              <a:rPr lang="en-US" dirty="0" err="1"/>
              <a:t>ưu</a:t>
            </a:r>
            <a:r>
              <a:rPr lang="en-US" dirty="0"/>
              <a:t> </a:t>
            </a:r>
            <a:r>
              <a:rPr lang="en-US" dirty="0" err="1"/>
              <a:t>đãi</a:t>
            </a:r>
            <a:r>
              <a:rPr lang="en-US" dirty="0"/>
              <a:t> </a:t>
            </a:r>
            <a:r>
              <a:rPr lang="en-US" dirty="0" err="1"/>
              <a:t>lớn</a:t>
            </a:r>
            <a:r>
              <a:rPr lang="en-US" dirty="0"/>
              <a:t> </a:t>
            </a:r>
            <a:r>
              <a:rPr lang="en-US" dirty="0" err="1"/>
              <a:t>sẽ</a:t>
            </a:r>
            <a:r>
              <a:rPr lang="en-US" dirty="0"/>
              <a:t> </a:t>
            </a:r>
            <a:r>
              <a:rPr lang="en-US" dirty="0" err="1"/>
              <a:t>thúc</a:t>
            </a:r>
            <a:r>
              <a:rPr lang="en-US" dirty="0"/>
              <a:t> </a:t>
            </a:r>
            <a:r>
              <a:rPr lang="en-US" dirty="0" err="1"/>
              <a:t>đẩy</a:t>
            </a:r>
            <a:r>
              <a:rPr lang="en-US" dirty="0"/>
              <a:t> </a:t>
            </a:r>
            <a:r>
              <a:rPr lang="en-US" dirty="0" err="1"/>
              <a:t>khách</a:t>
            </a:r>
            <a:r>
              <a:rPr lang="en-US" dirty="0"/>
              <a:t> </a:t>
            </a:r>
            <a:r>
              <a:rPr lang="en-US" dirty="0" err="1"/>
              <a:t>hàng</a:t>
            </a:r>
            <a:r>
              <a:rPr lang="en-US" dirty="0"/>
              <a:t> </a:t>
            </a:r>
            <a:r>
              <a:rPr lang="en-US" dirty="0" err="1"/>
              <a:t>mua</a:t>
            </a:r>
            <a:r>
              <a:rPr lang="en-US" dirty="0"/>
              <a:t> </a:t>
            </a:r>
            <a:r>
              <a:rPr lang="en-US" dirty="0" err="1"/>
              <a:t>sắp</a:t>
            </a:r>
            <a:r>
              <a:rPr lang="en-US" dirty="0"/>
              <a:t> </a:t>
            </a:r>
            <a:r>
              <a:rPr lang="en-US" dirty="0" err="1"/>
              <a:t>với</a:t>
            </a:r>
            <a:r>
              <a:rPr lang="en-US" dirty="0"/>
              <a:t> </a:t>
            </a:r>
            <a:r>
              <a:rPr lang="en-US" dirty="0" err="1"/>
              <a:t>số</a:t>
            </a:r>
            <a:r>
              <a:rPr lang="en-US" dirty="0"/>
              <a:t> </a:t>
            </a:r>
            <a:r>
              <a:rPr lang="en-US" dirty="0" err="1"/>
              <a:t>lượng</a:t>
            </a:r>
            <a:r>
              <a:rPr lang="en-US" dirty="0"/>
              <a:t> </a:t>
            </a:r>
            <a:r>
              <a:rPr lang="en-US" dirty="0" err="1"/>
              <a:t>nhiều</a:t>
            </a:r>
            <a:r>
              <a:rPr lang="en-US" dirty="0"/>
              <a:t>. Ở </a:t>
            </a:r>
            <a:r>
              <a:rPr lang="en-US" dirty="0" err="1"/>
              <a:t>sản</a:t>
            </a:r>
            <a:r>
              <a:rPr lang="en-US" dirty="0"/>
              <a:t> </a:t>
            </a:r>
            <a:r>
              <a:rPr lang="en-US" dirty="0" err="1"/>
              <a:t>phẩm</a:t>
            </a:r>
            <a:r>
              <a:rPr lang="en-US" dirty="0"/>
              <a:t> </a:t>
            </a:r>
            <a:r>
              <a:rPr lang="en-US" dirty="0" err="1"/>
              <a:t>giá</a:t>
            </a:r>
            <a:r>
              <a:rPr lang="en-US" dirty="0"/>
              <a:t> </a:t>
            </a:r>
            <a:r>
              <a:rPr lang="en-US" dirty="0" err="1"/>
              <a:t>cao</a:t>
            </a:r>
            <a:r>
              <a:rPr lang="en-US" dirty="0"/>
              <a:t>, </a:t>
            </a:r>
            <a:r>
              <a:rPr lang="en-US" dirty="0" err="1"/>
              <a:t>thì</a:t>
            </a:r>
            <a:r>
              <a:rPr lang="en-US" dirty="0"/>
              <a:t> </a:t>
            </a:r>
            <a:r>
              <a:rPr lang="en-US" dirty="0" err="1"/>
              <a:t>ưu</a:t>
            </a:r>
            <a:r>
              <a:rPr lang="en-US" dirty="0"/>
              <a:t> </a:t>
            </a:r>
            <a:r>
              <a:rPr lang="en-US" dirty="0" err="1"/>
              <a:t>đãi</a:t>
            </a:r>
            <a:r>
              <a:rPr lang="en-US" dirty="0"/>
              <a:t> </a:t>
            </a:r>
            <a:r>
              <a:rPr lang="en-US" dirty="0" err="1"/>
              <a:t>về</a:t>
            </a:r>
            <a:r>
              <a:rPr lang="en-US" dirty="0"/>
              <a:t> </a:t>
            </a:r>
            <a:r>
              <a:rPr lang="en-US" dirty="0" err="1"/>
              <a:t>giá</a:t>
            </a:r>
            <a:r>
              <a:rPr lang="en-US" dirty="0"/>
              <a:t> </a:t>
            </a:r>
            <a:r>
              <a:rPr lang="en-US" dirty="0" err="1"/>
              <a:t>là</a:t>
            </a:r>
            <a:r>
              <a:rPr lang="en-US" dirty="0"/>
              <a:t> 1 </a:t>
            </a:r>
            <a:r>
              <a:rPr lang="en-US" dirty="0" err="1"/>
              <a:t>trong</a:t>
            </a:r>
            <a:r>
              <a:rPr lang="en-US" dirty="0"/>
              <a:t> </a:t>
            </a:r>
            <a:r>
              <a:rPr lang="en-US" dirty="0" err="1"/>
              <a:t>yếu</a:t>
            </a:r>
            <a:r>
              <a:rPr lang="en-US" dirty="0"/>
              <a:t> </a:t>
            </a:r>
            <a:r>
              <a:rPr lang="en-US" dirty="0" err="1"/>
              <a:t>tố</a:t>
            </a:r>
            <a:r>
              <a:rPr lang="en-US" dirty="0"/>
              <a:t> </a:t>
            </a:r>
            <a:r>
              <a:rPr lang="en-US" dirty="0" err="1"/>
              <a:t>quan</a:t>
            </a:r>
            <a:r>
              <a:rPr lang="en-US" dirty="0"/>
              <a:t> </a:t>
            </a:r>
            <a:r>
              <a:rPr lang="en-US" dirty="0" err="1"/>
              <a:t>trọng</a:t>
            </a:r>
            <a:r>
              <a:rPr lang="en-US" dirty="0"/>
              <a:t> </a:t>
            </a:r>
            <a:r>
              <a:rPr lang="en-US" dirty="0" err="1"/>
              <a:t>mà</a:t>
            </a:r>
            <a:r>
              <a:rPr lang="en-US" dirty="0"/>
              <a:t> </a:t>
            </a:r>
            <a:r>
              <a:rPr lang="en-US" dirty="0" err="1"/>
              <a:t>khách</a:t>
            </a:r>
            <a:r>
              <a:rPr lang="en-US" dirty="0"/>
              <a:t> </a:t>
            </a:r>
            <a:r>
              <a:rPr lang="en-US" dirty="0" err="1"/>
              <a:t>hàng</a:t>
            </a:r>
            <a:r>
              <a:rPr lang="en-US" dirty="0"/>
              <a:t> </a:t>
            </a:r>
            <a:r>
              <a:rPr lang="en-US" dirty="0" err="1"/>
              <a:t>cân</a:t>
            </a:r>
            <a:r>
              <a:rPr lang="en-US" dirty="0"/>
              <a:t> </a:t>
            </a:r>
            <a:r>
              <a:rPr lang="en-US" dirty="0" err="1"/>
              <a:t>nhắc</a:t>
            </a:r>
            <a:r>
              <a:rPr lang="en-US" dirty="0"/>
              <a:t> </a:t>
            </a:r>
            <a:r>
              <a:rPr lang="en-US" dirty="0" err="1"/>
              <a:t>trước</a:t>
            </a:r>
            <a:r>
              <a:rPr lang="en-US" dirty="0"/>
              <a:t> </a:t>
            </a:r>
            <a:r>
              <a:rPr lang="en-US" dirty="0" err="1"/>
              <a:t>khi</a:t>
            </a:r>
            <a:r>
              <a:rPr lang="en-US" dirty="0"/>
              <a:t> </a:t>
            </a:r>
            <a:r>
              <a:rPr lang="en-US" dirty="0" err="1"/>
              <a:t>mua</a:t>
            </a:r>
            <a:r>
              <a:rPr lang="en-US" dirty="0"/>
              <a:t> 1 </a:t>
            </a:r>
            <a:r>
              <a:rPr lang="en-US" dirty="0" err="1"/>
              <a:t>sản</a:t>
            </a:r>
            <a:r>
              <a:rPr lang="en-US" dirty="0"/>
              <a:t> </a:t>
            </a:r>
            <a:r>
              <a:rPr lang="en-US" dirty="0" err="1"/>
              <a:t>phẩm</a:t>
            </a:r>
            <a:r>
              <a:rPr lang="en-US" dirty="0"/>
              <a:t> </a:t>
            </a:r>
            <a:r>
              <a:rPr lang="en-US" dirty="0" err="1"/>
              <a:t>đắt</a:t>
            </a:r>
            <a:r>
              <a:rPr lang="en-US" dirty="0"/>
              <a:t> </a:t>
            </a:r>
            <a:r>
              <a:rPr lang="en-US" dirty="0" err="1"/>
              <a:t>hơn</a:t>
            </a:r>
            <a:r>
              <a:rPr lang="en-US" dirty="0"/>
              <a:t> so </a:t>
            </a:r>
            <a:r>
              <a:rPr lang="en-US" dirty="0" err="1"/>
              <a:t>với</a:t>
            </a:r>
            <a:r>
              <a:rPr lang="en-US" dirty="0"/>
              <a:t> </a:t>
            </a:r>
            <a:r>
              <a:rPr lang="en-US" dirty="0" err="1"/>
              <a:t>thông</a:t>
            </a:r>
            <a:r>
              <a:rPr lang="en-US" dirty="0"/>
              <a:t> </a:t>
            </a:r>
            <a:r>
              <a:rPr lang="en-US" dirty="0" err="1"/>
              <a:t>thường</a:t>
            </a:r>
            <a:r>
              <a:rPr lang="en-US"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Insight 3: </a:t>
            </a:r>
            <a:r>
              <a:rPr lang="en-US" dirty="0" err="1"/>
              <a:t>Tuy</a:t>
            </a:r>
            <a:r>
              <a:rPr lang="en-US" dirty="0"/>
              <a:t> </a:t>
            </a:r>
            <a:r>
              <a:rPr lang="en-US" dirty="0" err="1"/>
              <a:t>việc</a:t>
            </a:r>
            <a:r>
              <a:rPr lang="en-US" dirty="0"/>
              <a:t> </a:t>
            </a:r>
            <a:r>
              <a:rPr lang="en-US" dirty="0" err="1"/>
              <a:t>ưu</a:t>
            </a:r>
            <a:r>
              <a:rPr lang="en-US" dirty="0"/>
              <a:t> </a:t>
            </a:r>
            <a:r>
              <a:rPr lang="en-US" dirty="0" err="1"/>
              <a:t>đãi</a:t>
            </a:r>
            <a:r>
              <a:rPr lang="en-US" dirty="0"/>
              <a:t> </a:t>
            </a:r>
            <a:r>
              <a:rPr lang="en-US" dirty="0" err="1"/>
              <a:t>giá</a:t>
            </a:r>
            <a:r>
              <a:rPr lang="en-US" dirty="0"/>
              <a:t> </a:t>
            </a:r>
            <a:r>
              <a:rPr lang="en-US" dirty="0" err="1"/>
              <a:t>là</a:t>
            </a:r>
            <a:r>
              <a:rPr lang="en-US" dirty="0"/>
              <a:t> </a:t>
            </a:r>
            <a:r>
              <a:rPr lang="en-US" dirty="0" err="1"/>
              <a:t>tốt</a:t>
            </a:r>
            <a:r>
              <a:rPr lang="en-US" dirty="0"/>
              <a:t> </a:t>
            </a:r>
            <a:r>
              <a:rPr lang="en-US" dirty="0" err="1"/>
              <a:t>nhưng</a:t>
            </a:r>
            <a:r>
              <a:rPr lang="en-US" dirty="0"/>
              <a:t> </a:t>
            </a:r>
            <a:r>
              <a:rPr lang="en-US" dirty="0" err="1"/>
              <a:t>nó</a:t>
            </a:r>
            <a:r>
              <a:rPr lang="en-US" dirty="0"/>
              <a:t> </a:t>
            </a:r>
            <a:r>
              <a:rPr lang="en-US" dirty="0" err="1"/>
              <a:t>lại</a:t>
            </a:r>
            <a:r>
              <a:rPr lang="en-US" dirty="0"/>
              <a:t> </a:t>
            </a:r>
            <a:r>
              <a:rPr lang="en-US" dirty="0" err="1"/>
              <a:t>không</a:t>
            </a:r>
            <a:r>
              <a:rPr lang="en-US" dirty="0"/>
              <a:t> </a:t>
            </a:r>
            <a:r>
              <a:rPr lang="en-US" dirty="0" err="1"/>
              <a:t>hiệu</a:t>
            </a:r>
            <a:r>
              <a:rPr lang="en-US" dirty="0"/>
              <a:t> </a:t>
            </a:r>
            <a:r>
              <a:rPr lang="en-US" dirty="0" err="1"/>
              <a:t>quả</a:t>
            </a:r>
            <a:r>
              <a:rPr lang="en-US" dirty="0"/>
              <a:t> </a:t>
            </a:r>
            <a:r>
              <a:rPr lang="en-US" dirty="0" err="1"/>
              <a:t>khi</a:t>
            </a:r>
            <a:r>
              <a:rPr lang="en-US" dirty="0"/>
              <a:t> </a:t>
            </a:r>
            <a:r>
              <a:rPr lang="en-US" dirty="0" err="1"/>
              <a:t>mức</a:t>
            </a:r>
            <a:r>
              <a:rPr lang="en-US" dirty="0"/>
              <a:t> </a:t>
            </a:r>
            <a:r>
              <a:rPr lang="en-US" dirty="0" err="1"/>
              <a:t>ưu</a:t>
            </a:r>
            <a:r>
              <a:rPr lang="en-US" dirty="0"/>
              <a:t> </a:t>
            </a:r>
            <a:r>
              <a:rPr lang="en-US" dirty="0" err="1"/>
              <a:t>đãi</a:t>
            </a:r>
            <a:r>
              <a:rPr lang="en-US" dirty="0"/>
              <a:t> </a:t>
            </a:r>
            <a:r>
              <a:rPr lang="en-US" dirty="0" err="1"/>
              <a:t>vượt</a:t>
            </a:r>
            <a:r>
              <a:rPr lang="en-US" dirty="0"/>
              <a:t> </a:t>
            </a:r>
            <a:r>
              <a:rPr lang="en-US" dirty="0" err="1"/>
              <a:t>quá</a:t>
            </a:r>
            <a:r>
              <a:rPr lang="en-US" dirty="0"/>
              <a:t> </a:t>
            </a:r>
            <a:r>
              <a:rPr lang="en-US" dirty="0" err="1"/>
              <a:t>mức</a:t>
            </a:r>
            <a:r>
              <a:rPr lang="en-US" dirty="0"/>
              <a:t> 60% ⇒ </a:t>
            </a:r>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giải</a:t>
            </a:r>
            <a:r>
              <a:rPr lang="en-US" dirty="0"/>
              <a:t> </a:t>
            </a:r>
            <a:r>
              <a:rPr lang="en-US" dirty="0" err="1"/>
              <a:t>thích</a:t>
            </a:r>
            <a:r>
              <a:rPr lang="en-US" dirty="0"/>
              <a:t> 1 </a:t>
            </a:r>
            <a:r>
              <a:rPr lang="en-US" dirty="0" err="1"/>
              <a:t>phần</a:t>
            </a:r>
            <a:r>
              <a:rPr lang="en-US" dirty="0"/>
              <a:t> </a:t>
            </a:r>
            <a:r>
              <a:rPr lang="en-US" dirty="0" err="1"/>
              <a:t>nguyên</a:t>
            </a:r>
            <a:r>
              <a:rPr lang="en-US" dirty="0"/>
              <a:t> do </a:t>
            </a:r>
            <a:r>
              <a:rPr lang="en-US" dirty="0" err="1"/>
              <a:t>đến</a:t>
            </a:r>
            <a:r>
              <a:rPr lang="en-US" dirty="0"/>
              <a:t> </a:t>
            </a:r>
            <a:r>
              <a:rPr lang="en-US" dirty="0" err="1"/>
              <a:t>từ</a:t>
            </a:r>
            <a:r>
              <a:rPr lang="en-US" dirty="0"/>
              <a:t> </a:t>
            </a:r>
            <a:r>
              <a:rPr lang="en-US" dirty="0" err="1"/>
              <a:t>việc</a:t>
            </a:r>
            <a:r>
              <a:rPr lang="en-US" dirty="0"/>
              <a:t> </a:t>
            </a:r>
            <a:r>
              <a:rPr lang="en-US" dirty="0" err="1"/>
              <a:t>khách</a:t>
            </a:r>
            <a:r>
              <a:rPr lang="en-US" dirty="0"/>
              <a:t> </a:t>
            </a:r>
            <a:r>
              <a:rPr lang="en-US" dirty="0" err="1"/>
              <a:t>hàng</a:t>
            </a:r>
            <a:r>
              <a:rPr lang="en-US" dirty="0"/>
              <a:t> </a:t>
            </a:r>
            <a:r>
              <a:rPr lang="en-US" dirty="0" err="1"/>
              <a:t>không</a:t>
            </a:r>
            <a:r>
              <a:rPr lang="en-US" dirty="0"/>
              <a:t> </a:t>
            </a:r>
            <a:r>
              <a:rPr lang="en-US" dirty="0" err="1"/>
              <a:t>thích</a:t>
            </a:r>
            <a:r>
              <a:rPr lang="en-US" dirty="0"/>
              <a:t> 1 </a:t>
            </a:r>
            <a:r>
              <a:rPr lang="en-US" dirty="0" err="1"/>
              <a:t>sản</a:t>
            </a:r>
            <a:r>
              <a:rPr lang="en-US" dirty="0"/>
              <a:t> </a:t>
            </a:r>
            <a:r>
              <a:rPr lang="en-US" dirty="0" err="1"/>
              <a:t>phẩm</a:t>
            </a:r>
            <a:r>
              <a:rPr lang="en-US" dirty="0"/>
              <a:t> </a:t>
            </a:r>
            <a:r>
              <a:rPr lang="en-US" dirty="0" err="1"/>
              <a:t>quá</a:t>
            </a:r>
            <a:r>
              <a:rPr lang="en-US" dirty="0"/>
              <a:t> </a:t>
            </a:r>
            <a:r>
              <a:rPr lang="en-US" dirty="0" err="1"/>
              <a:t>rẻ</a:t>
            </a:r>
            <a:r>
              <a:rPr lang="en-US" dirty="0"/>
              <a:t> so </a:t>
            </a:r>
            <a:r>
              <a:rPr lang="en-US" dirty="0" err="1"/>
              <a:t>với</a:t>
            </a:r>
            <a:r>
              <a:rPr lang="en-US" dirty="0"/>
              <a:t> </a:t>
            </a:r>
            <a:r>
              <a:rPr lang="en-US" dirty="0" err="1"/>
              <a:t>mức</a:t>
            </a:r>
            <a:r>
              <a:rPr lang="en-US" dirty="0"/>
              <a:t> </a:t>
            </a:r>
            <a:r>
              <a:rPr lang="en-US" dirty="0" err="1"/>
              <a:t>giá</a:t>
            </a:r>
            <a:r>
              <a:rPr lang="en-US" dirty="0"/>
              <a:t> </a:t>
            </a:r>
            <a:r>
              <a:rPr lang="en-US" dirty="0" err="1"/>
              <a:t>thông</a:t>
            </a:r>
            <a:r>
              <a:rPr lang="en-US" dirty="0"/>
              <a:t> </a:t>
            </a:r>
            <a:r>
              <a:rPr lang="en-US" dirty="0" err="1"/>
              <a:t>thường</a:t>
            </a:r>
            <a:r>
              <a:rPr lang="en-US" dirty="0"/>
              <a:t>, </a:t>
            </a:r>
            <a:r>
              <a:rPr lang="en-US" dirty="0" err="1"/>
              <a:t>vì</a:t>
            </a:r>
            <a:r>
              <a:rPr lang="en-US" dirty="0"/>
              <a:t> </a:t>
            </a:r>
            <a:r>
              <a:rPr lang="en-US" dirty="0" err="1"/>
              <a:t>điều</a:t>
            </a:r>
            <a:r>
              <a:rPr lang="en-US" dirty="0"/>
              <a:t> </a:t>
            </a:r>
            <a:r>
              <a:rPr lang="en-US" dirty="0" err="1"/>
              <a:t>đó</a:t>
            </a:r>
            <a:r>
              <a:rPr lang="en-US" dirty="0"/>
              <a:t> </a:t>
            </a:r>
            <a:r>
              <a:rPr lang="en-US" dirty="0" err="1"/>
              <a:t>làm</a:t>
            </a:r>
            <a:r>
              <a:rPr lang="en-US" dirty="0"/>
              <a:t> </a:t>
            </a:r>
            <a:r>
              <a:rPr lang="en-US" dirty="0" err="1"/>
              <a:t>sản</a:t>
            </a:r>
            <a:r>
              <a:rPr lang="en-US" dirty="0"/>
              <a:t> </a:t>
            </a:r>
            <a:r>
              <a:rPr lang="en-US" dirty="0" err="1"/>
              <a:t>phẩm</a:t>
            </a:r>
            <a:r>
              <a:rPr lang="en-US" dirty="0"/>
              <a:t> </a:t>
            </a:r>
            <a:r>
              <a:rPr lang="en-US" dirty="0" err="1"/>
              <a:t>trở</a:t>
            </a:r>
            <a:r>
              <a:rPr lang="en-US" dirty="0"/>
              <a:t> </a:t>
            </a:r>
            <a:r>
              <a:rPr lang="en-US" dirty="0" err="1"/>
              <a:t>nên</a:t>
            </a:r>
            <a:r>
              <a:rPr lang="en-US" dirty="0"/>
              <a:t> </a:t>
            </a:r>
            <a:r>
              <a:rPr lang="en-US" dirty="0" err="1"/>
              <a:t>rẻ</a:t>
            </a:r>
            <a:r>
              <a:rPr lang="en-US" dirty="0"/>
              <a:t> </a:t>
            </a:r>
            <a:r>
              <a:rPr lang="en-US" dirty="0" err="1"/>
              <a:t>tiền</a:t>
            </a:r>
            <a:r>
              <a:rPr lang="en-US" dirty="0"/>
              <a:t> </a:t>
            </a:r>
            <a:r>
              <a:rPr lang="en-US" dirty="0" err="1"/>
              <a:t>hơn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Insight 4: </a:t>
            </a:r>
            <a:r>
              <a:rPr lang="en-US" dirty="0" err="1"/>
              <a:t>trên</a:t>
            </a:r>
            <a:r>
              <a:rPr lang="en-US" dirty="0"/>
              <a:t> </a:t>
            </a:r>
            <a:r>
              <a:rPr lang="en-US" dirty="0" err="1"/>
              <a:t>khía</a:t>
            </a:r>
            <a:r>
              <a:rPr lang="en-US" dirty="0"/>
              <a:t> </a:t>
            </a:r>
            <a:r>
              <a:rPr lang="en-US" dirty="0" err="1"/>
              <a:t>cạnh</a:t>
            </a:r>
            <a:r>
              <a:rPr lang="en-US" dirty="0"/>
              <a:t> </a:t>
            </a:r>
            <a:r>
              <a:rPr lang="en-US" dirty="0" err="1"/>
              <a:t>mức</a:t>
            </a:r>
            <a:r>
              <a:rPr lang="en-US" dirty="0"/>
              <a:t> </a:t>
            </a:r>
            <a:r>
              <a:rPr lang="en-US" dirty="0" err="1"/>
              <a:t>độ</a:t>
            </a:r>
            <a:r>
              <a:rPr lang="en-US" dirty="0"/>
              <a:t> </a:t>
            </a:r>
            <a:r>
              <a:rPr lang="en-US" dirty="0" err="1"/>
              <a:t>tương</a:t>
            </a:r>
            <a:r>
              <a:rPr lang="en-US" dirty="0"/>
              <a:t> </a:t>
            </a:r>
            <a:r>
              <a:rPr lang="en-US" dirty="0" err="1"/>
              <a:t>tác</a:t>
            </a:r>
            <a:r>
              <a:rPr lang="en-US" dirty="0"/>
              <a:t> </a:t>
            </a:r>
            <a:r>
              <a:rPr lang="en-US" dirty="0" err="1"/>
              <a:t>của</a:t>
            </a:r>
            <a:r>
              <a:rPr lang="en-US" dirty="0"/>
              <a:t> </a:t>
            </a:r>
            <a:r>
              <a:rPr lang="en-US" dirty="0" err="1"/>
              <a:t>khách</a:t>
            </a:r>
            <a:r>
              <a:rPr lang="en-US" dirty="0"/>
              <a:t> </a:t>
            </a:r>
            <a:r>
              <a:rPr lang="en-US" dirty="0" err="1"/>
              <a:t>hàng</a:t>
            </a:r>
            <a:r>
              <a:rPr lang="en-US" dirty="0"/>
              <a:t> ở </a:t>
            </a:r>
            <a:r>
              <a:rPr lang="en-US" dirty="0" err="1"/>
              <a:t>mức</a:t>
            </a:r>
            <a:r>
              <a:rPr lang="en-US" dirty="0"/>
              <a:t> ratings </a:t>
            </a:r>
            <a:r>
              <a:rPr lang="en-US" dirty="0" err="1"/>
              <a:t>từ</a:t>
            </a:r>
            <a:r>
              <a:rPr lang="en-US" dirty="0"/>
              <a:t> 2-&gt;3, </a:t>
            </a:r>
            <a:r>
              <a:rPr lang="en-US" dirty="0" err="1"/>
              <a:t>đa</a:t>
            </a:r>
            <a:r>
              <a:rPr lang="en-US" dirty="0"/>
              <a:t> </a:t>
            </a:r>
            <a:r>
              <a:rPr lang="en-US" dirty="0" err="1"/>
              <a:t>phần</a:t>
            </a:r>
            <a:r>
              <a:rPr lang="en-US" dirty="0"/>
              <a:t> </a:t>
            </a:r>
            <a:r>
              <a:rPr lang="en-US" dirty="0" err="1"/>
              <a:t>là</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rẻ</a:t>
            </a:r>
            <a:r>
              <a:rPr lang="en-US" dirty="0"/>
              <a:t>. Ở </a:t>
            </a:r>
            <a:r>
              <a:rPr lang="en-US" dirty="0" err="1"/>
              <a:t>mức</a:t>
            </a:r>
            <a:r>
              <a:rPr lang="en-US" dirty="0"/>
              <a:t> rating 3-&gt;4, </a:t>
            </a:r>
            <a:r>
              <a:rPr lang="en-US" dirty="0" err="1"/>
              <a:t>đa</a:t>
            </a:r>
            <a:r>
              <a:rPr lang="en-US" dirty="0"/>
              <a:t> </a:t>
            </a:r>
            <a:r>
              <a:rPr lang="en-US" dirty="0" err="1"/>
              <a:t>phần</a:t>
            </a:r>
            <a:r>
              <a:rPr lang="en-US" dirty="0"/>
              <a:t> </a:t>
            </a:r>
            <a:r>
              <a:rPr lang="en-US" dirty="0" err="1"/>
              <a:t>là</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rẻ</a:t>
            </a:r>
            <a:r>
              <a:rPr lang="en-US" dirty="0"/>
              <a:t>, </a:t>
            </a:r>
            <a:r>
              <a:rPr lang="en-US" dirty="0" err="1"/>
              <a:t>và</a:t>
            </a:r>
            <a:r>
              <a:rPr lang="en-US" dirty="0"/>
              <a:t> 1 </a:t>
            </a:r>
            <a:r>
              <a:rPr lang="en-US" dirty="0" err="1"/>
              <a:t>phần</a:t>
            </a:r>
            <a:r>
              <a:rPr lang="en-US" dirty="0"/>
              <a:t> </a:t>
            </a:r>
            <a:r>
              <a:rPr lang="en-US" dirty="0" err="1"/>
              <a:t>sản</a:t>
            </a:r>
            <a:r>
              <a:rPr lang="en-US" dirty="0"/>
              <a:t> </a:t>
            </a:r>
            <a:r>
              <a:rPr lang="en-US" dirty="0" err="1"/>
              <a:t>phẩm</a:t>
            </a:r>
            <a:r>
              <a:rPr lang="en-US" dirty="0"/>
              <a:t> </a:t>
            </a:r>
            <a:r>
              <a:rPr lang="en-US" dirty="0" err="1"/>
              <a:t>vừa</a:t>
            </a:r>
            <a:r>
              <a:rPr lang="en-US" dirty="0"/>
              <a:t> </a:t>
            </a:r>
            <a:r>
              <a:rPr lang="en-US" dirty="0" err="1"/>
              <a:t>và</a:t>
            </a:r>
            <a:r>
              <a:rPr lang="en-US" dirty="0"/>
              <a:t> </a:t>
            </a:r>
            <a:r>
              <a:rPr lang="en-US" dirty="0" err="1"/>
              <a:t>đắt</a:t>
            </a:r>
            <a:r>
              <a:rPr lang="en-US" dirty="0"/>
              <a:t>. </a:t>
            </a:r>
            <a:r>
              <a:rPr lang="en-US" dirty="0" err="1"/>
              <a:t>Tuy</a:t>
            </a:r>
            <a:r>
              <a:rPr lang="en-US" dirty="0"/>
              <a:t> </a:t>
            </a:r>
            <a:r>
              <a:rPr lang="en-US" dirty="0" err="1"/>
              <a:t>nhiên</a:t>
            </a:r>
            <a:r>
              <a:rPr lang="en-US" dirty="0"/>
              <a:t>, </a:t>
            </a:r>
            <a:r>
              <a:rPr lang="en-US" dirty="0" err="1"/>
              <a:t>chỉ</a:t>
            </a:r>
            <a:r>
              <a:rPr lang="en-US" dirty="0"/>
              <a:t> </a:t>
            </a:r>
            <a:r>
              <a:rPr lang="en-US" dirty="0" err="1"/>
              <a:t>có</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rẻ</a:t>
            </a:r>
            <a:r>
              <a:rPr lang="en-US" dirty="0"/>
              <a:t> </a:t>
            </a:r>
            <a:r>
              <a:rPr lang="en-US" dirty="0" err="1"/>
              <a:t>là</a:t>
            </a:r>
            <a:r>
              <a:rPr lang="en-US" dirty="0"/>
              <a:t> </a:t>
            </a:r>
            <a:r>
              <a:rPr lang="en-US" dirty="0" err="1"/>
              <a:t>có</a:t>
            </a:r>
            <a:r>
              <a:rPr lang="en-US" dirty="0"/>
              <a:t> </a:t>
            </a:r>
            <a:r>
              <a:rPr lang="en-US" dirty="0" err="1"/>
              <a:t>mức</a:t>
            </a:r>
            <a:r>
              <a:rPr lang="en-US" dirty="0"/>
              <a:t> </a:t>
            </a:r>
            <a:r>
              <a:rPr lang="en-US" dirty="0" err="1"/>
              <a:t>độ</a:t>
            </a:r>
            <a:r>
              <a:rPr lang="en-US" dirty="0"/>
              <a:t> </a:t>
            </a:r>
            <a:r>
              <a:rPr lang="en-US" dirty="0" err="1"/>
              <a:t>tương</a:t>
            </a:r>
            <a:r>
              <a:rPr lang="en-US" dirty="0"/>
              <a:t> </a:t>
            </a:r>
            <a:r>
              <a:rPr lang="en-US" dirty="0" err="1"/>
              <a:t>tác</a:t>
            </a:r>
            <a:r>
              <a:rPr lang="en-US" dirty="0"/>
              <a:t> </a:t>
            </a:r>
            <a:r>
              <a:rPr lang="en-US" dirty="0" err="1"/>
              <a:t>nhiều</a:t>
            </a:r>
            <a:r>
              <a:rPr lang="en-US" dirty="0"/>
              <a:t>. ở </a:t>
            </a:r>
            <a:r>
              <a:rPr lang="en-US" dirty="0" err="1"/>
              <a:t>mức</a:t>
            </a:r>
            <a:r>
              <a:rPr lang="en-US" dirty="0"/>
              <a:t> ratings 4-&gt;5, </a:t>
            </a:r>
            <a:r>
              <a:rPr lang="en-US" dirty="0" err="1"/>
              <a:t>đây</a:t>
            </a:r>
            <a:r>
              <a:rPr lang="en-US" dirty="0"/>
              <a:t> </a:t>
            </a:r>
            <a:r>
              <a:rPr lang="en-US" dirty="0" err="1"/>
              <a:t>là</a:t>
            </a:r>
            <a:r>
              <a:rPr lang="en-US" dirty="0"/>
              <a:t> ratings range </a:t>
            </a:r>
            <a:r>
              <a:rPr lang="en-US" dirty="0" err="1"/>
              <a:t>mà</a:t>
            </a:r>
            <a:r>
              <a:rPr lang="en-US" dirty="0"/>
              <a:t> </a:t>
            </a:r>
            <a:r>
              <a:rPr lang="en-US" dirty="0" err="1"/>
              <a:t>mức</a:t>
            </a:r>
            <a:r>
              <a:rPr lang="en-US" dirty="0"/>
              <a:t> </a:t>
            </a:r>
            <a:r>
              <a:rPr lang="en-US" dirty="0" err="1"/>
              <a:t>độ</a:t>
            </a:r>
            <a:r>
              <a:rPr lang="en-US" dirty="0"/>
              <a:t> </a:t>
            </a:r>
            <a:r>
              <a:rPr lang="en-US" dirty="0" err="1"/>
              <a:t>tương</a:t>
            </a:r>
            <a:r>
              <a:rPr lang="en-US" dirty="0"/>
              <a:t> </a:t>
            </a:r>
            <a:r>
              <a:rPr lang="en-US" dirty="0" err="1"/>
              <a:t>tác</a:t>
            </a:r>
            <a:r>
              <a:rPr lang="en-US" dirty="0"/>
              <a:t> </a:t>
            </a:r>
            <a:r>
              <a:rPr lang="en-US" dirty="0" err="1"/>
              <a:t>lớn</a:t>
            </a:r>
            <a:r>
              <a:rPr lang="en-US" dirty="0"/>
              <a:t> </a:t>
            </a:r>
            <a:r>
              <a:rPr lang="en-US" dirty="0" err="1"/>
              <a:t>nhất</a:t>
            </a:r>
            <a:r>
              <a:rPr lang="en-US" dirty="0"/>
              <a:t>.</a:t>
            </a:r>
            <a:endParaRPr dirty="0"/>
          </a:p>
          <a:p>
            <a:pPr marL="0" lvl="0" indent="0" algn="l" rtl="0">
              <a:spcBef>
                <a:spcPts val="0"/>
              </a:spcBef>
              <a:spcAft>
                <a:spcPts val="0"/>
              </a:spcAft>
              <a:buNone/>
            </a:pPr>
            <a:endParaRPr dirty="0"/>
          </a:p>
        </p:txBody>
      </p:sp>
      <p:sp>
        <p:nvSpPr>
          <p:cNvPr id="391" name="Google Shape;3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8791501f0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Insight 2: Mức độ giảm giá càng nhiều thì mức độ tương tác của customer càng tăng, đặc biệt là đối với các sản phẩm ở phân khúc ‘Cheap’ và ‘Expensive’. Tuy nhiên, với phân khúc ‘normal’ thì mức độ tương tác lại ở các sản phẩm có ưu đãi giảm giá thấp hơn ⇒ Đối với các sản phẩm ở mức giá thông thường thì người tiêu dùng có thể ưu tiên hơn về chất lượng giá. Đối với các sản phẩm giá thấp thì việc ưu đãi lớn sẽ thúc đẩy khách hàng mua với số lượng nhiều. Ở sản phẩm giá cao, thì ưu đãi về giá là 1 trong yếu tố quan trọng mà khách hàng cân nhắc trước khi mua 1 sản phẩm đắt hơn so với thông thường.</a:t>
            </a:r>
            <a:endParaRPr/>
          </a:p>
          <a:p>
            <a:pPr marL="0" lvl="0" indent="0" algn="l" rtl="0">
              <a:spcBef>
                <a:spcPts val="0"/>
              </a:spcBef>
              <a:spcAft>
                <a:spcPts val="0"/>
              </a:spcAft>
              <a:buNone/>
            </a:pPr>
            <a:endParaRPr/>
          </a:p>
          <a:p>
            <a:pPr marL="0" lvl="0" indent="0" algn="l" rtl="0">
              <a:spcBef>
                <a:spcPts val="0"/>
              </a:spcBef>
              <a:spcAft>
                <a:spcPts val="0"/>
              </a:spcAft>
              <a:buNone/>
            </a:pPr>
            <a:r>
              <a:rPr lang="en-US"/>
              <a:t>Insight 3: Tuy việc ưu đãi giá là tốt nhưng nó lại không hiệu quả khi mức ưu đãi vượt quá mức 60% ⇒ Điều này có thể giải thích 1 phần nguyên do đến từ việc khách hàng không thích 1 sản phẩm quá rẻ so với mức giá thông thường, vì điều đó làm sản phẩm trở nên rẻ tiền hơn</a:t>
            </a:r>
            <a:endParaRPr/>
          </a:p>
          <a:p>
            <a:pPr marL="0" lvl="0" indent="0" algn="l" rtl="0">
              <a:spcBef>
                <a:spcPts val="0"/>
              </a:spcBef>
              <a:spcAft>
                <a:spcPts val="0"/>
              </a:spcAft>
              <a:buNone/>
            </a:pPr>
            <a:endParaRPr/>
          </a:p>
          <a:p>
            <a:pPr marL="0" lvl="0" indent="0" algn="l" rtl="0">
              <a:spcBef>
                <a:spcPts val="0"/>
              </a:spcBef>
              <a:spcAft>
                <a:spcPts val="0"/>
              </a:spcAft>
              <a:buNone/>
            </a:pPr>
            <a:r>
              <a:rPr lang="en-US"/>
              <a:t>Insight 4: trên khía cạnh mức độ tương tác của khách hàng ở mức ratings từ 2-&gt;3, đa phần là các sản phẩm giá rẻ. Ở mức rating 3-&gt;4, đa phần là sản phẩm giá rẻ, và 1 phần sản phẩm vừa và đắt. Tuy nhiên, chỉ có sản phẩm giá rẻ là có mức độ tương tác nhiều. ở mức ratings 4-&gt;5, đây là ratings range mà mức độ tương tác lớn nhất.</a:t>
            </a:r>
            <a:endParaRPr/>
          </a:p>
          <a:p>
            <a:pPr marL="0" lvl="0" indent="0" algn="l" rtl="0">
              <a:spcBef>
                <a:spcPts val="0"/>
              </a:spcBef>
              <a:spcAft>
                <a:spcPts val="0"/>
              </a:spcAft>
              <a:buNone/>
            </a:pPr>
            <a:endParaRPr/>
          </a:p>
        </p:txBody>
      </p:sp>
      <p:sp>
        <p:nvSpPr>
          <p:cNvPr id="415" name="Google Shape;415;g338791501f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38791501f0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Insight 2: Mức độ giảm giá càng nhiều thì mức độ tương tác của customer càng tăng, đặc biệt là đối với các sản phẩm ở phân khúc ‘Cheap’ và ‘Expensive’. Tuy nhiên, với phân khúc ‘normal’ thì mức độ tương tác lại ở các sản phẩm có ưu đãi giảm giá thấp hơn ⇒ Đối với các sản phẩm ở mức giá thông thường thì người tiêu dùng có thể ưu tiên hơn về chất lượng giá. Đối với các sản phẩm giá thấp thì việc ưu đãi lớn sẽ thúc đẩy khách hàng mua với số lượng nhiều. Ở sản phẩm giá cao, thì ưu đãi về giá là 1 trong yếu tố quan trọng mà khách hàng cân nhắc trước khi mua 1 sản phẩm đắt hơn so với thông thường.</a:t>
            </a:r>
            <a:endParaRPr/>
          </a:p>
          <a:p>
            <a:pPr marL="0" lvl="0" indent="0" algn="l" rtl="0">
              <a:spcBef>
                <a:spcPts val="0"/>
              </a:spcBef>
              <a:spcAft>
                <a:spcPts val="0"/>
              </a:spcAft>
              <a:buNone/>
            </a:pPr>
            <a:endParaRPr/>
          </a:p>
          <a:p>
            <a:pPr marL="0" lvl="0" indent="0" algn="l" rtl="0">
              <a:spcBef>
                <a:spcPts val="0"/>
              </a:spcBef>
              <a:spcAft>
                <a:spcPts val="0"/>
              </a:spcAft>
              <a:buNone/>
            </a:pPr>
            <a:r>
              <a:rPr lang="en-US"/>
              <a:t>Insight 3: Tuy việc ưu đãi giá là tốt nhưng nó lại không hiệu quả khi mức ưu đãi vượt quá mức 60% ⇒ Điều này có thể giải thích 1 phần nguyên do đến từ việc khách hàng không thích 1 sản phẩm quá rẻ so với mức giá thông thường, vì điều đó làm sản phẩm trở nên rẻ tiền hơn</a:t>
            </a:r>
            <a:endParaRPr/>
          </a:p>
          <a:p>
            <a:pPr marL="0" lvl="0" indent="0" algn="l" rtl="0">
              <a:spcBef>
                <a:spcPts val="0"/>
              </a:spcBef>
              <a:spcAft>
                <a:spcPts val="0"/>
              </a:spcAft>
              <a:buNone/>
            </a:pPr>
            <a:endParaRPr/>
          </a:p>
          <a:p>
            <a:pPr marL="0" lvl="0" indent="0" algn="l" rtl="0">
              <a:spcBef>
                <a:spcPts val="0"/>
              </a:spcBef>
              <a:spcAft>
                <a:spcPts val="0"/>
              </a:spcAft>
              <a:buNone/>
            </a:pPr>
            <a:r>
              <a:rPr lang="en-US"/>
              <a:t>Insight 4: trên khía cạnh mức độ tương tác của khách hàng ở mức ratings từ 2-&gt;3, đa phần là các sản phẩm giá rẻ. Ở mức rating 3-&gt;4, đa phần là sản phẩm giá rẻ, và 1 phần sản phẩm vừa và đắt. Tuy nhiên, chỉ có sản phẩm giá rẻ là có mức độ tương tác nhiều. ở mức ratings 4-&gt;5, đây là ratings range mà mức độ tương tác lớn nhất.</a:t>
            </a:r>
            <a:endParaRPr/>
          </a:p>
          <a:p>
            <a:pPr marL="0" lvl="0" indent="0" algn="l" rtl="0">
              <a:spcBef>
                <a:spcPts val="0"/>
              </a:spcBef>
              <a:spcAft>
                <a:spcPts val="0"/>
              </a:spcAft>
              <a:buNone/>
            </a:pPr>
            <a:endParaRPr/>
          </a:p>
        </p:txBody>
      </p:sp>
      <p:sp>
        <p:nvSpPr>
          <p:cNvPr id="424" name="Google Shape;424;g338791501f0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38791501f0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338791501f0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38791501f0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38791501f0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43" name="Google Shape;443;g338791501f0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DD7F-186B-4D4F-94EC-A004888EB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F45D1D-3524-4AC7-BF23-388E8B9AB0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4EAE4E-DAA1-426C-BC24-926222921008}"/>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34821098-8CFC-48E4-A412-847376044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A63D4-6C70-4832-AFAE-5977F8D576F4}"/>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88527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EEA7-421D-4281-8534-BBFA499C3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3B1EE8-D8A1-4304-9565-3E581067A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88F62-998F-4DC1-BE5C-BC007B27305E}"/>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195E25F8-E65A-4D85-90E8-6A33E7B06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D5E42-45F8-4423-8E9B-E44DFE1F9E83}"/>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48100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EDE4F5-D243-456D-86D7-8A7D5B1950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97B446-5495-4DFF-AB32-4130172CD0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EC642-981D-48E1-987A-D6DB148AA7C1}"/>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5F09674B-32DC-4446-BE4F-914F5B17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A53D0-4E20-413A-8473-1A538867092E}"/>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300161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3261-C845-4088-8BC1-7016D7C34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76E97-8F70-4F35-A801-DB1A25CC53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0EDEA-485C-474F-B0CC-1A73B5AFA8CE}"/>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8EFDD76F-1596-455C-B288-5C6B400DA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87896-607B-4BCD-8A17-C516A699AA06}"/>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91807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2DB5-265A-49CE-B37E-821A41371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794AB7-6AE9-473D-9462-0FE75EF81F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3AB8E-2AFC-45A5-AFC2-FD5D607C57FB}"/>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CC0545F3-71EF-4FF8-AEF4-1088F5F0A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132BE-FA41-48FA-AD8C-A0C57377BC3B}"/>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422101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7064-7CA3-4810-B41C-48B9BD513E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FCDFFC-B3F7-4A93-825E-37DB726864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937E67-A9F6-4C98-B73C-FCE92E5D7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81767-E9A3-41FE-BB6C-07289DE68DB0}"/>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6" name="Footer Placeholder 5">
            <a:extLst>
              <a:ext uri="{FF2B5EF4-FFF2-40B4-BE49-F238E27FC236}">
                <a16:creationId xmlns:a16="http://schemas.microsoft.com/office/drawing/2014/main" id="{783EDDF4-45D9-4AED-995D-4AFCB89C44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39CA1-A533-4439-B513-FE3D701C0484}"/>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69257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7DED-294C-4AB3-A45E-2C353C889D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949525-1D2A-4AC6-A3D6-BC234C056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0F5876-0DB4-46FD-B531-35CB88476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3BE20B-FEEF-493D-97C6-8B7DF3FA6E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A2F10-C21D-4A22-8102-D34CDCE512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5F3368-AE8D-42D6-AC62-9C6053C9C265}"/>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8" name="Footer Placeholder 7">
            <a:extLst>
              <a:ext uri="{FF2B5EF4-FFF2-40B4-BE49-F238E27FC236}">
                <a16:creationId xmlns:a16="http://schemas.microsoft.com/office/drawing/2014/main" id="{4F5A5152-9502-4CFB-B7EF-1BB5DDC1A9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E2249-B6A3-4088-A654-F20748A49FA7}"/>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424967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0BE9-B38A-41C0-89BA-12BDDC99F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B847E6-5EF1-492F-8D70-5506C73D304F}"/>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4" name="Footer Placeholder 3">
            <a:extLst>
              <a:ext uri="{FF2B5EF4-FFF2-40B4-BE49-F238E27FC236}">
                <a16:creationId xmlns:a16="http://schemas.microsoft.com/office/drawing/2014/main" id="{3C5A6AEB-8AC0-4B09-8F28-CC61F1A82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A7DE6A-6C06-4363-9DDF-8F6E8E179601}"/>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52905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42F4E-FDFD-4360-8643-D463430D5471}"/>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3" name="Footer Placeholder 2">
            <a:extLst>
              <a:ext uri="{FF2B5EF4-FFF2-40B4-BE49-F238E27FC236}">
                <a16:creationId xmlns:a16="http://schemas.microsoft.com/office/drawing/2014/main" id="{C6A35EED-5CDB-4879-B437-CAE77D2118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D62956-8D8C-4226-AC08-DB9FFA1B8DF5}"/>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235130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6BCA-EA24-405D-A3AB-DDC69C3D41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EC0FF4-DC6B-4801-90FF-E008517C2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2270BF-66A4-463E-8321-74C674C8D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177FA-9CE0-4C93-9276-3A5D54476C2B}"/>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6" name="Footer Placeholder 5">
            <a:extLst>
              <a:ext uri="{FF2B5EF4-FFF2-40B4-BE49-F238E27FC236}">
                <a16:creationId xmlns:a16="http://schemas.microsoft.com/office/drawing/2014/main" id="{DBA5E6B2-3F20-432E-8F26-74D293E8F4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70ACF-98CA-4359-A8DF-629B7A6E8DD9}"/>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2752310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B90-34D4-4266-A7AA-FCD504C53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69CF3C-D2BE-4CB8-BB22-1BBCE087D7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51FC48-C6B7-481F-A424-584B10877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DCC40-B20F-40F1-8DDB-07DFECEF8EBA}"/>
              </a:ext>
            </a:extLst>
          </p:cNvPr>
          <p:cNvSpPr>
            <a:spLocks noGrp="1"/>
          </p:cNvSpPr>
          <p:nvPr>
            <p:ph type="dt" sz="half" idx="10"/>
          </p:nvPr>
        </p:nvSpPr>
        <p:spPr/>
        <p:txBody>
          <a:bodyPr/>
          <a:lstStyle/>
          <a:p>
            <a:fld id="{162305AE-DCCF-485B-872E-67C15352197E}" type="datetimeFigureOut">
              <a:rPr lang="en-US" smtClean="0"/>
              <a:t>3/17/2025</a:t>
            </a:fld>
            <a:endParaRPr lang="en-US"/>
          </a:p>
        </p:txBody>
      </p:sp>
      <p:sp>
        <p:nvSpPr>
          <p:cNvPr id="6" name="Footer Placeholder 5">
            <a:extLst>
              <a:ext uri="{FF2B5EF4-FFF2-40B4-BE49-F238E27FC236}">
                <a16:creationId xmlns:a16="http://schemas.microsoft.com/office/drawing/2014/main" id="{C755A9EE-0120-4318-8DCB-95313EEC45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D8F86-F9AE-4EE4-9A54-9B80F1409D14}"/>
              </a:ext>
            </a:extLst>
          </p:cNvPr>
          <p:cNvSpPr>
            <a:spLocks noGrp="1"/>
          </p:cNvSpPr>
          <p:nvPr>
            <p:ph type="sldNum" sz="quarter" idx="12"/>
          </p:nvPr>
        </p:nvSpPr>
        <p:spPr/>
        <p:txBody>
          <a:bodyPr/>
          <a:lstStyle/>
          <a:p>
            <a:fld id="{40450736-283A-4C93-8FD9-0A11B57FF98A}" type="slidenum">
              <a:rPr lang="en-US" smtClean="0"/>
              <a:t>‹#›</a:t>
            </a:fld>
            <a:endParaRPr lang="en-US"/>
          </a:p>
        </p:txBody>
      </p:sp>
    </p:spTree>
    <p:extLst>
      <p:ext uri="{BB962C8B-B14F-4D97-AF65-F5344CB8AC3E}">
        <p14:creationId xmlns:p14="http://schemas.microsoft.com/office/powerpoint/2010/main" val="3527970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A8675-319D-4E8B-9232-616F3A317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74B7E3-67B0-4255-A1F8-AB6965E10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96D92-B832-463F-8688-47D05EF4BD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305AE-DCCF-485B-872E-67C15352197E}" type="datetimeFigureOut">
              <a:rPr lang="en-US" smtClean="0"/>
              <a:t>3/17/2025</a:t>
            </a:fld>
            <a:endParaRPr lang="en-US"/>
          </a:p>
        </p:txBody>
      </p:sp>
      <p:sp>
        <p:nvSpPr>
          <p:cNvPr id="5" name="Footer Placeholder 4">
            <a:extLst>
              <a:ext uri="{FF2B5EF4-FFF2-40B4-BE49-F238E27FC236}">
                <a16:creationId xmlns:a16="http://schemas.microsoft.com/office/drawing/2014/main" id="{D46DC012-0511-4FA4-88A2-370D839CF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95B8FF-14E3-4EA6-AE54-1307E9D831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50736-283A-4C93-8FD9-0A11B57FF98A}" type="slidenum">
              <a:rPr lang="en-US" smtClean="0"/>
              <a:t>‹#›</a:t>
            </a:fld>
            <a:endParaRPr lang="en-US"/>
          </a:p>
        </p:txBody>
      </p:sp>
    </p:spTree>
    <p:extLst>
      <p:ext uri="{BB962C8B-B14F-4D97-AF65-F5344CB8AC3E}">
        <p14:creationId xmlns:p14="http://schemas.microsoft.com/office/powerpoint/2010/main" val="2836657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66100D-FDFD-4199-8DE3-0F148D659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 y="0"/>
            <a:ext cx="12187700" cy="6858000"/>
          </a:xfrm>
          <a:prstGeom prst="rect">
            <a:avLst/>
          </a:prstGeom>
        </p:spPr>
      </p:pic>
      <p:sp>
        <p:nvSpPr>
          <p:cNvPr id="6" name="Rectangle 5">
            <a:extLst>
              <a:ext uri="{FF2B5EF4-FFF2-40B4-BE49-F238E27FC236}">
                <a16:creationId xmlns:a16="http://schemas.microsoft.com/office/drawing/2014/main" id="{66E9BA44-5B0F-4FE9-AEB2-6B9928F8A2BF}"/>
              </a:ext>
            </a:extLst>
          </p:cNvPr>
          <p:cNvSpPr/>
          <p:nvPr/>
        </p:nvSpPr>
        <p:spPr>
          <a:xfrm>
            <a:off x="-2150" y="-1"/>
            <a:ext cx="12204953" cy="6858000"/>
          </a:xfrm>
          <a:prstGeom prst="rect">
            <a:avLst/>
          </a:prstGeom>
          <a:solidFill>
            <a:srgbClr val="E2C7A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542CE-FD59-42D9-8B00-F079770CB181}"/>
              </a:ext>
            </a:extLst>
          </p:cNvPr>
          <p:cNvSpPr>
            <a:spLocks noGrp="1"/>
          </p:cNvSpPr>
          <p:nvPr>
            <p:ph type="ctrTitle"/>
          </p:nvPr>
        </p:nvSpPr>
        <p:spPr>
          <a:xfrm>
            <a:off x="1524000" y="1122363"/>
            <a:ext cx="9144000" cy="1896882"/>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270000" h="38100"/>
            <a:bevelB w="1270000"/>
          </a:sp3d>
        </p:spPr>
        <p:txBody>
          <a:bodyPr>
            <a:normAutofit fontScale="90000"/>
          </a:bodyPr>
          <a:lstStyle/>
          <a:p>
            <a:r>
              <a:rPr lang="en-US" b="1" dirty="0">
                <a:solidFill>
                  <a:srgbClr val="FF0000"/>
                </a:solidFill>
                <a:latin typeface="Acumin Variable Concept Wide Ul" panose="020B0304020202020204" pitchFamily="34" charset="0"/>
              </a:rPr>
              <a:t>AMAZON PRODUCTS </a:t>
            </a:r>
            <a:r>
              <a:rPr lang="en-US" b="1" dirty="0">
                <a:latin typeface="Acumin Variable Concept Wide Ul" panose="020B0304020202020204" pitchFamily="34" charset="0"/>
              </a:rPr>
              <a:t>ANALYSIS</a:t>
            </a:r>
          </a:p>
        </p:txBody>
      </p:sp>
      <p:sp>
        <p:nvSpPr>
          <p:cNvPr id="7" name="Rectangle 6">
            <a:extLst>
              <a:ext uri="{FF2B5EF4-FFF2-40B4-BE49-F238E27FC236}">
                <a16:creationId xmlns:a16="http://schemas.microsoft.com/office/drawing/2014/main" id="{2EBD265E-AEBD-4CE9-8C11-3ECC39BB468E}"/>
              </a:ext>
            </a:extLst>
          </p:cNvPr>
          <p:cNvSpPr/>
          <p:nvPr/>
        </p:nvSpPr>
        <p:spPr>
          <a:xfrm>
            <a:off x="-2150" y="4157931"/>
            <a:ext cx="12204952" cy="2717321"/>
          </a:xfrm>
          <a:prstGeom prst="rect">
            <a:avLst/>
          </a:prstGeom>
          <a:solidFill>
            <a:srgbClr val="E2C7AA">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F3989F8-0267-4D42-8854-DC6BBE479C0B}"/>
              </a:ext>
            </a:extLst>
          </p:cNvPr>
          <p:cNvSpPr>
            <a:spLocks noGrp="1"/>
          </p:cNvSpPr>
          <p:nvPr>
            <p:ph type="subTitle" idx="1"/>
          </p:nvPr>
        </p:nvSpPr>
        <p:spPr>
          <a:xfrm>
            <a:off x="1524000" y="4382219"/>
            <a:ext cx="9144000" cy="776378"/>
          </a:xfrm>
        </p:spPr>
        <p:txBody>
          <a:bodyPr>
            <a:normAutofit fontScale="92500" lnSpcReduction="10000"/>
          </a:bodyPr>
          <a:lstStyle/>
          <a:p>
            <a:r>
              <a:rPr lang="en-US" b="1" dirty="0"/>
              <a:t>Findings Summary from </a:t>
            </a:r>
            <a:r>
              <a:rPr lang="en-US" b="1" dirty="0">
                <a:solidFill>
                  <a:srgbClr val="FF0000"/>
                </a:solidFill>
              </a:rPr>
              <a:t>Data Dynamos Team</a:t>
            </a:r>
          </a:p>
          <a:p>
            <a:r>
              <a:rPr lang="en-US" b="1" dirty="0"/>
              <a:t>17/03/2025</a:t>
            </a:r>
          </a:p>
        </p:txBody>
      </p:sp>
      <p:sp>
        <p:nvSpPr>
          <p:cNvPr id="8" name="Subtitle 2">
            <a:extLst>
              <a:ext uri="{FF2B5EF4-FFF2-40B4-BE49-F238E27FC236}">
                <a16:creationId xmlns:a16="http://schemas.microsoft.com/office/drawing/2014/main" id="{AE2ADE21-C510-4DD6-BAA4-D161B09EBC4C}"/>
              </a:ext>
            </a:extLst>
          </p:cNvPr>
          <p:cNvSpPr txBox="1">
            <a:spLocks/>
          </p:cNvSpPr>
          <p:nvPr/>
        </p:nvSpPr>
        <p:spPr>
          <a:xfrm>
            <a:off x="-2151" y="5516591"/>
            <a:ext cx="12204953" cy="7763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dirty="0"/>
              <a:t>Team members: </a:t>
            </a:r>
            <a:r>
              <a:rPr lang="en-US" sz="1600" dirty="0" err="1">
                <a:solidFill>
                  <a:srgbClr val="FF0000"/>
                </a:solidFill>
              </a:rPr>
              <a:t>Phạm</a:t>
            </a:r>
            <a:r>
              <a:rPr lang="en-US" sz="1600" dirty="0">
                <a:solidFill>
                  <a:srgbClr val="FF0000"/>
                </a:solidFill>
              </a:rPr>
              <a:t> </a:t>
            </a:r>
            <a:r>
              <a:rPr lang="en-US" sz="1600" dirty="0" err="1">
                <a:solidFill>
                  <a:srgbClr val="FF0000"/>
                </a:solidFill>
              </a:rPr>
              <a:t>Quốc</a:t>
            </a:r>
            <a:r>
              <a:rPr lang="en-US" sz="1600" dirty="0">
                <a:solidFill>
                  <a:srgbClr val="FF0000"/>
                </a:solidFill>
              </a:rPr>
              <a:t> </a:t>
            </a:r>
            <a:r>
              <a:rPr lang="en-US" sz="1600" dirty="0" err="1">
                <a:solidFill>
                  <a:srgbClr val="FF0000"/>
                </a:solidFill>
              </a:rPr>
              <a:t>Bảo</a:t>
            </a:r>
            <a:r>
              <a:rPr lang="en-US" sz="1600" dirty="0">
                <a:solidFill>
                  <a:srgbClr val="FF0000"/>
                </a:solidFill>
              </a:rPr>
              <a:t>, </a:t>
            </a:r>
            <a:r>
              <a:rPr lang="en-US" sz="1600" dirty="0" err="1">
                <a:solidFill>
                  <a:srgbClr val="FF0000"/>
                </a:solidFill>
              </a:rPr>
              <a:t>Lưu</a:t>
            </a:r>
            <a:r>
              <a:rPr lang="en-US" sz="1600" dirty="0">
                <a:solidFill>
                  <a:srgbClr val="FF0000"/>
                </a:solidFill>
              </a:rPr>
              <a:t> Hồng </a:t>
            </a:r>
            <a:r>
              <a:rPr lang="en-US" sz="1600" dirty="0" err="1">
                <a:solidFill>
                  <a:srgbClr val="FF0000"/>
                </a:solidFill>
              </a:rPr>
              <a:t>Phong</a:t>
            </a:r>
            <a:r>
              <a:rPr lang="en-US" sz="1600" dirty="0">
                <a:solidFill>
                  <a:srgbClr val="FF0000"/>
                </a:solidFill>
              </a:rPr>
              <a:t>, Nguyễn Ngọc Minh Châu, </a:t>
            </a:r>
            <a:r>
              <a:rPr lang="en-US" sz="1600" dirty="0" err="1">
                <a:solidFill>
                  <a:srgbClr val="FF0000"/>
                </a:solidFill>
              </a:rPr>
              <a:t>Phạm</a:t>
            </a:r>
            <a:r>
              <a:rPr lang="en-US" sz="1600" dirty="0">
                <a:solidFill>
                  <a:srgbClr val="FF0000"/>
                </a:solidFill>
              </a:rPr>
              <a:t> </a:t>
            </a:r>
            <a:r>
              <a:rPr lang="en-US" sz="1600" dirty="0" err="1">
                <a:solidFill>
                  <a:srgbClr val="FF0000"/>
                </a:solidFill>
              </a:rPr>
              <a:t>Lữ</a:t>
            </a:r>
            <a:r>
              <a:rPr lang="en-US" sz="1600" dirty="0">
                <a:solidFill>
                  <a:srgbClr val="FF0000"/>
                </a:solidFill>
              </a:rPr>
              <a:t> </a:t>
            </a:r>
            <a:r>
              <a:rPr lang="en-US" sz="1600" dirty="0" err="1">
                <a:solidFill>
                  <a:srgbClr val="FF0000"/>
                </a:solidFill>
              </a:rPr>
              <a:t>Quốc</a:t>
            </a:r>
            <a:r>
              <a:rPr lang="en-US" sz="1600" dirty="0">
                <a:solidFill>
                  <a:srgbClr val="FF0000"/>
                </a:solidFill>
              </a:rPr>
              <a:t> Khánh, Nguyễn Xuân </a:t>
            </a:r>
            <a:r>
              <a:rPr lang="en-US" sz="1600" dirty="0" err="1">
                <a:solidFill>
                  <a:srgbClr val="FF0000"/>
                </a:solidFill>
              </a:rPr>
              <a:t>Thủy</a:t>
            </a:r>
            <a:endParaRPr lang="en-US" sz="1600" dirty="0">
              <a:solidFill>
                <a:srgbClr val="FF0000"/>
              </a:solidFill>
            </a:endParaRPr>
          </a:p>
          <a:p>
            <a:r>
              <a:rPr lang="en-US" sz="1600" b="1" dirty="0"/>
              <a:t>Class: </a:t>
            </a:r>
            <a:r>
              <a:rPr lang="en-US" sz="1600" dirty="0">
                <a:solidFill>
                  <a:srgbClr val="FF0000"/>
                </a:solidFill>
              </a:rPr>
              <a:t>DT2403L</a:t>
            </a:r>
            <a:r>
              <a:rPr lang="en-US" sz="1600" dirty="0"/>
              <a:t> </a:t>
            </a:r>
          </a:p>
          <a:p>
            <a:endParaRPr lang="en-US" sz="2000" dirty="0"/>
          </a:p>
          <a:p>
            <a:endParaRPr lang="en-US" sz="1800" dirty="0"/>
          </a:p>
          <a:p>
            <a:endParaRPr lang="en-US" sz="1600" dirty="0"/>
          </a:p>
          <a:p>
            <a:endParaRPr lang="en-US" sz="1600" dirty="0"/>
          </a:p>
          <a:p>
            <a:r>
              <a:rPr lang="en-US" sz="1600" dirty="0"/>
              <a:t> </a:t>
            </a:r>
          </a:p>
          <a:p>
            <a:r>
              <a:rPr lang="en-US" sz="1600" b="1" dirty="0"/>
              <a:t> </a:t>
            </a:r>
          </a:p>
        </p:txBody>
      </p:sp>
    </p:spTree>
    <p:extLst>
      <p:ext uri="{BB962C8B-B14F-4D97-AF65-F5344CB8AC3E}">
        <p14:creationId xmlns:p14="http://schemas.microsoft.com/office/powerpoint/2010/main" val="3440939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0"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8820" y="0"/>
            <a:ext cx="84231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8830"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61985"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8821"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61976"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8821"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b="1" dirty="0">
                  <a:solidFill>
                    <a:srgbClr val="FF0000"/>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61976"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8821"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400729" cy="847700"/>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61976"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8821"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61976"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424993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9E6D-3A7B-46E9-B49F-889AFF8B1D0C}"/>
              </a:ext>
            </a:extLst>
          </p:cNvPr>
          <p:cNvSpPr>
            <a:spLocks noGrp="1"/>
          </p:cNvSpPr>
          <p:nvPr>
            <p:ph type="title"/>
          </p:nvPr>
        </p:nvSpPr>
        <p:spPr/>
        <p:txBody>
          <a:bodyPr/>
          <a:lstStyle/>
          <a:p>
            <a:r>
              <a:rPr lang="en-US" b="1" dirty="0">
                <a:solidFill>
                  <a:srgbClr val="F93535"/>
                </a:solidFill>
                <a:latin typeface="+mn-lt"/>
              </a:rPr>
              <a:t>Analyzing Approach</a:t>
            </a:r>
          </a:p>
        </p:txBody>
      </p:sp>
      <p:graphicFrame>
        <p:nvGraphicFramePr>
          <p:cNvPr id="5" name="Diagram 4">
            <a:extLst>
              <a:ext uri="{FF2B5EF4-FFF2-40B4-BE49-F238E27FC236}">
                <a16:creationId xmlns:a16="http://schemas.microsoft.com/office/drawing/2014/main" id="{DF76EE7A-BE4D-4FF6-A257-522E3E28A1CB}"/>
              </a:ext>
            </a:extLst>
          </p:cNvPr>
          <p:cNvGraphicFramePr/>
          <p:nvPr>
            <p:extLst>
              <p:ext uri="{D42A27DB-BD31-4B8C-83A1-F6EECF244321}">
                <p14:modId xmlns:p14="http://schemas.microsoft.com/office/powerpoint/2010/main" val="661648084"/>
              </p:ext>
            </p:extLst>
          </p:nvPr>
        </p:nvGraphicFramePr>
        <p:xfrm>
          <a:off x="708660" y="664801"/>
          <a:ext cx="10774680" cy="5973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489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 name="Picture 2">
            <a:extLst>
              <a:ext uri="{FF2B5EF4-FFF2-40B4-BE49-F238E27FC236}">
                <a16:creationId xmlns:a16="http://schemas.microsoft.com/office/drawing/2014/main" id="{516F674B-8B72-4C42-B7B2-5360CDCF51F7}"/>
              </a:ext>
            </a:extLst>
          </p:cNvPr>
          <p:cNvPicPr>
            <a:picLocks noChangeAspect="1"/>
          </p:cNvPicPr>
          <p:nvPr/>
        </p:nvPicPr>
        <p:blipFill>
          <a:blip r:embed="rId3"/>
          <a:stretch>
            <a:fillRect/>
          </a:stretch>
        </p:blipFill>
        <p:spPr>
          <a:xfrm>
            <a:off x="1089211" y="900492"/>
            <a:ext cx="9659698" cy="5544324"/>
          </a:xfrm>
          <a:prstGeom prst="rect">
            <a:avLst/>
          </a:prstGeom>
        </p:spPr>
      </p:pic>
      <p:sp>
        <p:nvSpPr>
          <p:cNvPr id="5" name="Rectangle 4">
            <a:extLst>
              <a:ext uri="{FF2B5EF4-FFF2-40B4-BE49-F238E27FC236}">
                <a16:creationId xmlns:a16="http://schemas.microsoft.com/office/drawing/2014/main" id="{468FE3E2-02A5-472D-A858-D86CE69E9FFB}"/>
              </a:ext>
            </a:extLst>
          </p:cNvPr>
          <p:cNvSpPr/>
          <p:nvPr/>
        </p:nvSpPr>
        <p:spPr>
          <a:xfrm>
            <a:off x="1880558" y="1577646"/>
            <a:ext cx="552091" cy="4050082"/>
          </a:xfrm>
          <a:prstGeom prst="rect">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CB3658E-323A-4E88-B2A3-8F56A0633E24}"/>
              </a:ext>
            </a:extLst>
          </p:cNvPr>
          <p:cNvSpPr txBox="1"/>
          <p:nvPr/>
        </p:nvSpPr>
        <p:spPr>
          <a:xfrm>
            <a:off x="3671343" y="1555950"/>
            <a:ext cx="7193666" cy="3416320"/>
          </a:xfrm>
          <a:prstGeom prst="rect">
            <a:avLst/>
          </a:prstGeom>
          <a:noFill/>
        </p:spPr>
        <p:txBody>
          <a:bodyPr wrap="square">
            <a:spAutoFit/>
          </a:bodyPr>
          <a:lstStyle/>
          <a:p>
            <a:r>
              <a:rPr lang="vi-VN" b="1" dirty="0">
                <a:latin typeface="Calibri" panose="020F0502020204030204" pitchFamily="34" charset="0"/>
                <a:cs typeface="Calibri" panose="020F0502020204030204" pitchFamily="34" charset="0"/>
              </a:rPr>
              <a:t>count_items và total</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no_of</a:t>
            </a:r>
            <a:r>
              <a:rPr lang="en-US" b="1" dirty="0">
                <a:latin typeface="Calibri" panose="020F0502020204030204" pitchFamily="34" charset="0"/>
                <a:cs typeface="Calibri" panose="020F0502020204030204" pitchFamily="34" charset="0"/>
              </a:rPr>
              <a:t>_</a:t>
            </a:r>
            <a:r>
              <a:rPr lang="vi-VN" b="1" dirty="0">
                <a:latin typeface="Calibri" panose="020F0502020204030204" pitchFamily="34" charset="0"/>
                <a:cs typeface="Calibri" panose="020F0502020204030204" pitchFamily="34" charset="0"/>
              </a:rPr>
              <a:t>ratings </a:t>
            </a:r>
            <a:r>
              <a:rPr lang="vi-VN" dirty="0">
                <a:latin typeface="Calibri" panose="020F0502020204030204" pitchFamily="34" charset="0"/>
                <a:cs typeface="Calibri" panose="020F0502020204030204" pitchFamily="34" charset="0"/>
              </a:rPr>
              <a:t>có </a:t>
            </a:r>
            <a:r>
              <a:rPr lang="vi-VN" dirty="0">
                <a:solidFill>
                  <a:srgbClr val="FF0000"/>
                </a:solidFill>
                <a:latin typeface="Calibri" panose="020F0502020204030204" pitchFamily="34" charset="0"/>
                <a:cs typeface="Calibri" panose="020F0502020204030204" pitchFamily="34" charset="0"/>
              </a:rPr>
              <a:t>mối tương quan rất </a:t>
            </a:r>
            <a:r>
              <a:rPr lang="vi-VN" dirty="0">
                <a:solidFill>
                  <a:srgbClr val="F93535"/>
                </a:solidFill>
                <a:latin typeface="Calibri" panose="020F0502020204030204" pitchFamily="34" charset="0"/>
                <a:cs typeface="Calibri" panose="020F0502020204030204" pitchFamily="34" charset="0"/>
              </a:rPr>
              <a:t>mạnh (0.8</a:t>
            </a:r>
            <a:r>
              <a:rPr lang="en-US" dirty="0">
                <a:solidFill>
                  <a:srgbClr val="F93535"/>
                </a:solidFill>
                <a:latin typeface="Calibri" panose="020F0502020204030204" pitchFamily="34" charset="0"/>
                <a:cs typeface="Calibri" panose="020F0502020204030204" pitchFamily="34" charset="0"/>
              </a:rPr>
              <a:t>9</a:t>
            </a:r>
            <a:r>
              <a:rPr lang="vi-VN" dirty="0">
                <a:solidFill>
                  <a:srgbClr val="F93535"/>
                </a:solidFill>
                <a:latin typeface="Calibri" panose="020F0502020204030204" pitchFamily="34" charset="0"/>
                <a:cs typeface="Calibri" panose="020F0502020204030204" pitchFamily="34" charset="0"/>
              </a:rPr>
              <a:t>), </a:t>
            </a:r>
            <a:r>
              <a:rPr lang="vi-VN" dirty="0">
                <a:latin typeface="Calibri" panose="020F0502020204030204" pitchFamily="34" charset="0"/>
                <a:cs typeface="Calibri" panose="020F0502020204030204" pitchFamily="34" charset="0"/>
              </a:rPr>
              <a:t>cho thấy rằng số lượng sản phẩm trong một danh mục càng nhiều thì tổng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vi-VN" dirty="0">
                <a:latin typeface="Calibri" panose="020F0502020204030204" pitchFamily="34" charset="0"/>
                <a:cs typeface="Calibri" panose="020F0502020204030204" pitchFamily="34" charset="0"/>
              </a:rPr>
              <a:t> lượt đánh giá càng cao.</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vi-VN" b="1" dirty="0">
                <a:latin typeface="Calibri" panose="020F0502020204030204" pitchFamily="34" charset="0"/>
                <a:cs typeface="Calibri" panose="020F0502020204030204" pitchFamily="34" charset="0"/>
              </a:rPr>
              <a:t>price_range và total_ratings </a:t>
            </a:r>
            <a:r>
              <a:rPr lang="vi-VN" dirty="0">
                <a:latin typeface="Calibri" panose="020F0502020204030204" pitchFamily="34" charset="0"/>
                <a:cs typeface="Calibri" panose="020F0502020204030204" pitchFamily="34" charset="0"/>
              </a:rPr>
              <a:t>cũng có </a:t>
            </a:r>
            <a:r>
              <a:rPr lang="vi-VN" dirty="0">
                <a:solidFill>
                  <a:srgbClr val="FF0000"/>
                </a:solidFill>
                <a:latin typeface="Calibri" panose="020F0502020204030204" pitchFamily="34" charset="0"/>
                <a:cs typeface="Calibri" panose="020F0502020204030204" pitchFamily="34" charset="0"/>
              </a:rPr>
              <a:t>mối tương quan dương </a:t>
            </a:r>
            <a:r>
              <a:rPr lang="vi-VN" dirty="0">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39</a:t>
            </a:r>
            <a:r>
              <a:rPr lang="vi-VN" dirty="0">
                <a:latin typeface="Calibri" panose="020F0502020204030204" pitchFamily="34" charset="0"/>
                <a:cs typeface="Calibri" panose="020F0502020204030204" pitchFamily="34" charset="0"/>
              </a:rPr>
              <a:t>), nghĩa là các danh mục với khoảng giá cao hơn thường nhận được nhiều lượt đánh giá hơn.</a:t>
            </a:r>
          </a:p>
          <a:p>
            <a:br>
              <a:rPr lang="vi-VN" dirty="0">
                <a:latin typeface="Calibri" panose="020F0502020204030204" pitchFamily="34" charset="0"/>
                <a:cs typeface="Calibri" panose="020F0502020204030204" pitchFamily="34" charset="0"/>
              </a:rPr>
            </a:br>
            <a:r>
              <a:rPr lang="vi-VN" b="1" dirty="0">
                <a:latin typeface="Calibri" panose="020F0502020204030204" pitchFamily="34" charset="0"/>
                <a:cs typeface="Calibri" panose="020F0502020204030204" pitchFamily="34" charset="0"/>
              </a:rPr>
              <a:t>avg_rating </a:t>
            </a:r>
            <a:r>
              <a:rPr lang="vi-VN" dirty="0">
                <a:solidFill>
                  <a:srgbClr val="FF0000"/>
                </a:solidFill>
                <a:latin typeface="Calibri" panose="020F0502020204030204" pitchFamily="34" charset="0"/>
                <a:cs typeface="Calibri" panose="020F0502020204030204" pitchFamily="34" charset="0"/>
              </a:rPr>
              <a:t>không có mối tương quan đáng kể với bất kỳ biến nào</a:t>
            </a:r>
            <a:r>
              <a:rPr lang="en-US" dirty="0">
                <a:latin typeface="Calibri" panose="020F0502020204030204" pitchFamily="34" charset="0"/>
                <a:cs typeface="Calibri" panose="020F0502020204030204" pitchFamily="34" charset="0"/>
                <a:sym typeface="Wingdings" panose="05000000000000000000" pitchFamily="2" charset="2"/>
              </a:rPr>
              <a:t></a:t>
            </a:r>
            <a:r>
              <a:rPr lang="vi-VN" dirty="0">
                <a:latin typeface="Calibri" panose="020F0502020204030204" pitchFamily="34" charset="0"/>
                <a:cs typeface="Calibri" panose="020F0502020204030204" pitchFamily="34" charset="0"/>
              </a:rPr>
              <a:t> đánh giá trung bình không bị ảnh hưởng bởi số lượng sản phẩm, khoảng giá hay tổng lượt đánh giá.</a:t>
            </a:r>
          </a:p>
          <a:p>
            <a:endParaRPr lang="vi-VN"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D61213F0-0724-4BEA-90B2-C7E8D37056A0}"/>
              </a:ext>
            </a:extLst>
          </p:cNvPr>
          <p:cNvSpPr>
            <a:spLocks noGrp="1"/>
          </p:cNvSpPr>
          <p:nvPr>
            <p:ph type="title"/>
          </p:nvPr>
        </p:nvSpPr>
        <p:spPr>
          <a:xfrm>
            <a:off x="838200" y="491921"/>
            <a:ext cx="10515600" cy="907079"/>
          </a:xfrm>
          <a:solidFill>
            <a:schemeClr val="bg1"/>
          </a:solidFill>
        </p:spPr>
        <p:txBody>
          <a:bodyPr>
            <a:noAutofit/>
          </a:bodyPr>
          <a:lstStyle/>
          <a:p>
            <a:pPr marL="0" lvl="0" indent="0" rtl="0">
              <a:spcBef>
                <a:spcPts val="0"/>
              </a:spcBef>
              <a:spcAft>
                <a:spcPts val="0"/>
              </a:spcAft>
              <a:buNone/>
            </a:pPr>
            <a:r>
              <a:rPr lang="en-US" sz="2800" b="1" dirty="0" err="1">
                <a:solidFill>
                  <a:srgbClr val="FF0000"/>
                </a:solidFill>
                <a:latin typeface="Calibri"/>
                <a:ea typeface="Calibri"/>
                <a:cs typeface="Calibri"/>
                <a:sym typeface="Calibri"/>
              </a:rPr>
              <a:t>Tổng</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số</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lượt</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no_of_ratings</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theo</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main_category</a:t>
            </a:r>
            <a:endParaRPr lang="en-US" sz="2800" b="1"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 name="Picture 2">
            <a:extLst>
              <a:ext uri="{FF2B5EF4-FFF2-40B4-BE49-F238E27FC236}">
                <a16:creationId xmlns:a16="http://schemas.microsoft.com/office/drawing/2014/main" id="{1A413A33-89F1-41F0-A189-2496F1BEF7C7}"/>
              </a:ext>
            </a:extLst>
          </p:cNvPr>
          <p:cNvPicPr>
            <a:picLocks noChangeAspect="1"/>
          </p:cNvPicPr>
          <p:nvPr/>
        </p:nvPicPr>
        <p:blipFill>
          <a:blip r:embed="rId3"/>
          <a:stretch>
            <a:fillRect/>
          </a:stretch>
        </p:blipFill>
        <p:spPr>
          <a:xfrm>
            <a:off x="310858" y="1218969"/>
            <a:ext cx="9764488" cy="5534797"/>
          </a:xfrm>
          <a:prstGeom prst="rect">
            <a:avLst/>
          </a:prstGeom>
        </p:spPr>
      </p:pic>
      <p:sp>
        <p:nvSpPr>
          <p:cNvPr id="7" name="Google Shape;379;g338791501f0_1_2">
            <a:extLst>
              <a:ext uri="{FF2B5EF4-FFF2-40B4-BE49-F238E27FC236}">
                <a16:creationId xmlns:a16="http://schemas.microsoft.com/office/drawing/2014/main" id="{27DF02FC-AEFA-422F-BB41-0902728835E2}"/>
              </a:ext>
            </a:extLst>
          </p:cNvPr>
          <p:cNvSpPr txBox="1"/>
          <p:nvPr/>
        </p:nvSpPr>
        <p:spPr>
          <a:xfrm>
            <a:off x="9639605" y="394322"/>
            <a:ext cx="2433246" cy="6359443"/>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vi-VN" sz="1400" b="0" i="0" dirty="0">
                <a:effectLst/>
                <a:latin typeface="Calibri" panose="020F0502020204030204" pitchFamily="34" charset="0"/>
                <a:cs typeface="Calibri" panose="020F0502020204030204" pitchFamily="34" charset="0"/>
              </a:rPr>
              <a:t>Các </a:t>
            </a:r>
            <a:r>
              <a:rPr lang="vi-VN" sz="1400" b="0" i="0" dirty="0">
                <a:solidFill>
                  <a:srgbClr val="FF0000"/>
                </a:solidFill>
                <a:effectLst/>
                <a:latin typeface="Calibri" panose="020F0502020204030204" pitchFamily="34" charset="0"/>
                <a:cs typeface="Calibri" panose="020F0502020204030204" pitchFamily="34" charset="0"/>
              </a:rPr>
              <a:t>sản phẩm có tỷ lệ chiết khấu cao như tai nghe </a:t>
            </a:r>
            <a:r>
              <a:rPr lang="vi-VN" sz="1400" b="0" i="0" dirty="0">
                <a:effectLst/>
                <a:latin typeface="Calibri" panose="020F0502020204030204" pitchFamily="34" charset="0"/>
                <a:cs typeface="Calibri" panose="020F0502020204030204" pitchFamily="34" charset="0"/>
              </a:rPr>
              <a:t>thường thu hút nhiều lượt đánh giá nhưng không đảm bảo điểm số cao.</a:t>
            </a:r>
            <a:endParaRPr lang="en-US" sz="1400" b="0" i="0" dirty="0">
              <a:effectLst/>
              <a:latin typeface="Calibri" panose="020F0502020204030204" pitchFamily="34" charset="0"/>
              <a:cs typeface="Calibri" panose="020F0502020204030204" pitchFamily="34" charset="0"/>
            </a:endParaRPr>
          </a:p>
          <a:p>
            <a:pPr algn="l"/>
            <a:endParaRPr lang="vi-VN" sz="1400"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vi-VN" sz="1400" b="0" i="0" dirty="0">
                <a:solidFill>
                  <a:srgbClr val="FF0000"/>
                </a:solidFill>
                <a:effectLst/>
                <a:latin typeface="Calibri" panose="020F0502020204030204" pitchFamily="34" charset="0"/>
                <a:cs typeface="Calibri" panose="020F0502020204030204" pitchFamily="34" charset="0"/>
              </a:rPr>
              <a:t>Tivi là danh mục có chất lượng vượt trội </a:t>
            </a:r>
            <a:r>
              <a:rPr lang="vi-VN" sz="1400" b="0" i="0" dirty="0">
                <a:effectLst/>
                <a:latin typeface="Calibri" panose="020F0502020204030204" pitchFamily="34" charset="0"/>
                <a:cs typeface="Calibri" panose="020F0502020204030204" pitchFamily="34" charset="0"/>
              </a:rPr>
              <a:t>dựa trên điểm đánh giá, mặc dù không được giảm giá nhiều.</a:t>
            </a:r>
            <a:endParaRPr lang="en-US" sz="1400" b="0" i="0" dirty="0">
              <a:effectLst/>
              <a:latin typeface="Calibri" panose="020F0502020204030204" pitchFamily="34" charset="0"/>
              <a:cs typeface="Calibri" panose="020F0502020204030204" pitchFamily="34" charset="0"/>
            </a:endParaRPr>
          </a:p>
          <a:p>
            <a:pPr algn="l"/>
            <a:endParaRPr lang="vi-VN" sz="1400"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vi-VN" sz="1400" b="0" i="0" dirty="0">
                <a:effectLst/>
                <a:latin typeface="Calibri" panose="020F0502020204030204" pitchFamily="34" charset="0"/>
                <a:cs typeface="Calibri" panose="020F0502020204030204" pitchFamily="34" charset="0"/>
              </a:rPr>
              <a:t>Các danh mục như </a:t>
            </a:r>
            <a:r>
              <a:rPr lang="vi-VN" sz="1400" b="0" i="0" dirty="0">
                <a:solidFill>
                  <a:srgbClr val="FF0000"/>
                </a:solidFill>
                <a:effectLst/>
                <a:latin typeface="Calibri" panose="020F0502020204030204" pitchFamily="34" charset="0"/>
                <a:cs typeface="Calibri" panose="020F0502020204030204" pitchFamily="34" charset="0"/>
              </a:rPr>
              <a:t>loa và camera an ninh cần cải thiện chất lượng hoặc chiến lược tiếp thị </a:t>
            </a:r>
            <a:r>
              <a:rPr lang="vi-VN" sz="1400" b="0" i="0" dirty="0">
                <a:effectLst/>
                <a:latin typeface="Calibri" panose="020F0502020204030204" pitchFamily="34" charset="0"/>
                <a:cs typeface="Calibri" panose="020F0502020204030204" pitchFamily="34" charset="0"/>
              </a:rPr>
              <a:t>để tăng sự hài lòng của khách hàng.</a:t>
            </a:r>
            <a:endParaRPr lang="en-US" sz="1400"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9388" indent="-179388" algn="l">
              <a:buFont typeface="Wingdings" panose="05000000000000000000" pitchFamily="2" charset="2"/>
              <a:buChar char="Ø"/>
            </a:pPr>
            <a:r>
              <a:rPr lang="vi-VN" sz="1400" b="0" i="0" dirty="0">
                <a:solidFill>
                  <a:schemeClr val="accent1"/>
                </a:solidFill>
                <a:effectLst/>
                <a:latin typeface="Calibri" panose="020F0502020204030204" pitchFamily="34" charset="0"/>
                <a:cs typeface="Calibri" panose="020F0502020204030204" pitchFamily="34" charset="0"/>
              </a:rPr>
              <a:t>Mức ratings và nhận xét của khách hàng đã mua</a:t>
            </a:r>
            <a:r>
              <a:rPr lang="vi-VN" sz="1400" b="0" i="0" dirty="0">
                <a:effectLst/>
                <a:latin typeface="Calibri" panose="020F0502020204030204" pitchFamily="34" charset="0"/>
                <a:cs typeface="Calibri" panose="020F0502020204030204" pitchFamily="34" charset="0"/>
              </a:rPr>
              <a:t> có ảnh hưởng đáng kể đến quyết định mua hàng của khách mới. </a:t>
            </a:r>
            <a:endParaRPr lang="en-US" sz="1400" dirty="0">
              <a:latin typeface="Calibri" panose="020F0502020204030204" pitchFamily="34" charset="0"/>
              <a:cs typeface="Calibri" panose="020F0502020204030204" pitchFamily="34" charset="0"/>
            </a:endParaRPr>
          </a:p>
          <a:p>
            <a:pPr marL="179388" indent="-179388" algn="l">
              <a:buFont typeface="Wingdings" panose="05000000000000000000" pitchFamily="2" charset="2"/>
              <a:buChar char="Ø"/>
            </a:pPr>
            <a:r>
              <a:rPr lang="vi-VN" sz="1400" b="0" i="0" dirty="0">
                <a:effectLst/>
                <a:latin typeface="Calibri" panose="020F0502020204030204" pitchFamily="34" charset="0"/>
                <a:cs typeface="Calibri" panose="020F0502020204030204" pitchFamily="34" charset="0"/>
              </a:rPr>
              <a:t>Nhà bán hàng </a:t>
            </a:r>
            <a:r>
              <a:rPr lang="vi-VN" sz="1400" b="0" i="0" dirty="0">
                <a:solidFill>
                  <a:schemeClr val="accent1"/>
                </a:solidFill>
                <a:effectLst/>
                <a:latin typeface="Calibri" panose="020F0502020204030204" pitchFamily="34" charset="0"/>
                <a:cs typeface="Calibri" panose="020F0502020204030204" pitchFamily="34" charset="0"/>
              </a:rPr>
              <a:t>cần kết hợp giữa việc cải thiện chất lượng sản phẩm, tối ưu hóa chiến lược giảm giá, và phân tích hành vi khách hàng </a:t>
            </a:r>
            <a:r>
              <a:rPr lang="vi-VN" sz="1400" b="0" i="0" dirty="0">
                <a:effectLst/>
                <a:latin typeface="Calibri" panose="020F0502020204030204" pitchFamily="34" charset="0"/>
                <a:cs typeface="Calibri" panose="020F0502020204030204" pitchFamily="34" charset="0"/>
              </a:rPr>
              <a:t>để đạt hiệu quả kinh doanh tốt hơn. </a:t>
            </a:r>
            <a:endParaRPr sz="1300" dirty="0">
              <a:solidFill>
                <a:schemeClr val="dk1"/>
              </a:solidFill>
              <a:latin typeface="Calibri"/>
              <a:ea typeface="Calibri"/>
              <a:cs typeface="Calibri"/>
              <a:sym typeface="Calibri"/>
            </a:endParaRPr>
          </a:p>
        </p:txBody>
      </p:sp>
      <p:sp>
        <p:nvSpPr>
          <p:cNvPr id="8" name="Title 1">
            <a:extLst>
              <a:ext uri="{FF2B5EF4-FFF2-40B4-BE49-F238E27FC236}">
                <a16:creationId xmlns:a16="http://schemas.microsoft.com/office/drawing/2014/main" id="{3170C987-0883-40D5-B8D4-5FEC0E9FF17A}"/>
              </a:ext>
            </a:extLst>
          </p:cNvPr>
          <p:cNvSpPr>
            <a:spLocks noGrp="1"/>
          </p:cNvSpPr>
          <p:nvPr>
            <p:ph type="title"/>
          </p:nvPr>
        </p:nvSpPr>
        <p:spPr>
          <a:xfrm>
            <a:off x="310858" y="632858"/>
            <a:ext cx="9051827" cy="1019589"/>
          </a:xfrm>
          <a:solidFill>
            <a:schemeClr val="bg1"/>
          </a:solidFill>
        </p:spPr>
        <p:txBody>
          <a:bodyPr>
            <a:noAutofit/>
          </a:bodyPr>
          <a:lstStyle/>
          <a:p>
            <a:pPr marL="0" lvl="0" indent="0" algn="l" rtl="0">
              <a:spcBef>
                <a:spcPts val="0"/>
              </a:spcBef>
              <a:spcAft>
                <a:spcPts val="0"/>
              </a:spcAft>
              <a:buClr>
                <a:schemeClr val="dk1"/>
              </a:buClr>
              <a:buSzPts val="1100"/>
              <a:buFont typeface="Arial"/>
              <a:buNone/>
            </a:pP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r>
              <a:rPr lang="en-US" sz="2800" b="1" dirty="0">
                <a:solidFill>
                  <a:srgbClr val="FF0000"/>
                </a:solidFill>
                <a:latin typeface="Calibri"/>
                <a:ea typeface="Calibri"/>
                <a:cs typeface="Calibri"/>
                <a:sym typeface="Calibri"/>
              </a:rPr>
              <a:t>Avg </a:t>
            </a:r>
            <a:r>
              <a:rPr lang="en-US" sz="2800" b="1" dirty="0" err="1">
                <a:solidFill>
                  <a:srgbClr val="FF0000"/>
                </a:solidFill>
                <a:latin typeface="Calibri"/>
                <a:ea typeface="Calibri"/>
                <a:cs typeface="Calibri"/>
                <a:sym typeface="Calibri"/>
              </a:rPr>
              <a:t>discount_price</a:t>
            </a:r>
            <a:r>
              <a:rPr lang="en-US" sz="2800" b="1" dirty="0">
                <a:solidFill>
                  <a:srgbClr val="FF0000"/>
                </a:solidFill>
                <a:latin typeface="Calibri"/>
                <a:ea typeface="Calibri"/>
                <a:cs typeface="Calibri"/>
                <a:sym typeface="Calibri"/>
              </a:rPr>
              <a:t>%, avg </a:t>
            </a:r>
            <a:r>
              <a:rPr lang="vi-VN" sz="2800" b="1" dirty="0">
                <a:solidFill>
                  <a:srgbClr val="FF0000"/>
                </a:solidFill>
                <a:latin typeface="Calibri"/>
                <a:ea typeface="Calibri"/>
                <a:cs typeface="Calibri"/>
                <a:sym typeface="Calibri"/>
              </a:rPr>
              <a:t>ratings, </a:t>
            </a:r>
            <a:r>
              <a:rPr lang="en-US" sz="2800" b="1" dirty="0" err="1">
                <a:solidFill>
                  <a:srgbClr val="FF0000"/>
                </a:solidFill>
                <a:latin typeface="Calibri"/>
                <a:ea typeface="Calibri"/>
                <a:cs typeface="Calibri"/>
                <a:sym typeface="Calibri"/>
              </a:rPr>
              <a:t>tổng</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số</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lượt</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no_of</a:t>
            </a:r>
            <a:r>
              <a:rPr lang="vi-VN" sz="2800" b="1" dirty="0">
                <a:solidFill>
                  <a:srgbClr val="FF0000"/>
                </a:solidFill>
                <a:latin typeface="Calibri"/>
                <a:ea typeface="Calibri"/>
                <a:cs typeface="Calibri"/>
                <a:sym typeface="Calibri"/>
              </a:rPr>
              <a:t> ratings </a:t>
            </a:r>
            <a:br>
              <a:rPr lang="en-US" sz="2800" b="1" dirty="0">
                <a:solidFill>
                  <a:srgbClr val="FF0000"/>
                </a:solidFill>
                <a:latin typeface="Calibri"/>
                <a:ea typeface="Calibri"/>
                <a:cs typeface="Calibri"/>
                <a:sym typeface="Calibri"/>
              </a:rPr>
            </a:br>
            <a:r>
              <a:rPr lang="vi-VN" sz="2800" b="1" dirty="0">
                <a:solidFill>
                  <a:srgbClr val="FF0000"/>
                </a:solidFill>
                <a:latin typeface="Calibri"/>
                <a:ea typeface="Calibri"/>
                <a:cs typeface="Calibri"/>
                <a:sym typeface="Calibri"/>
              </a:rPr>
              <a:t>theo </a:t>
            </a:r>
            <a:r>
              <a:rPr lang="en-US" sz="2800" b="1" dirty="0" err="1">
                <a:solidFill>
                  <a:srgbClr val="FF0000"/>
                </a:solidFill>
                <a:latin typeface="Calibri"/>
                <a:ea typeface="Calibri"/>
                <a:cs typeface="Calibri"/>
                <a:sym typeface="Calibri"/>
              </a:rPr>
              <a:t>sub_category</a:t>
            </a:r>
            <a:r>
              <a:rPr lang="en-US" sz="2800" b="1" dirty="0">
                <a:solidFill>
                  <a:srgbClr val="FF0000"/>
                </a:solidFill>
                <a:latin typeface="Calibri"/>
                <a:ea typeface="Calibri"/>
                <a:cs typeface="Calibri"/>
                <a:sym typeface="Calibri"/>
              </a:rPr>
              <a:t>: </a:t>
            </a:r>
            <a:r>
              <a:rPr lang="vi-VN" sz="2800" b="1" dirty="0">
                <a:solidFill>
                  <a:srgbClr val="FF0000"/>
                </a:solidFill>
                <a:latin typeface="Calibri"/>
                <a:ea typeface="Calibri"/>
                <a:cs typeface="Calibri"/>
                <a:sym typeface="Calibri"/>
              </a:rPr>
              <a:t>T</a:t>
            </a:r>
            <a:r>
              <a:rPr lang="en-US" sz="2800" b="1" dirty="0">
                <a:solidFill>
                  <a:srgbClr val="FF0000"/>
                </a:solidFill>
                <a:latin typeface="Calibri"/>
                <a:ea typeface="Calibri"/>
                <a:cs typeface="Calibri"/>
                <a:sym typeface="Calibri"/>
              </a:rPr>
              <a:t>V</a:t>
            </a:r>
            <a:r>
              <a:rPr lang="vi-VN" sz="2800" b="1" dirty="0">
                <a:solidFill>
                  <a:srgbClr val="FF0000"/>
                </a:solidFill>
                <a:latin typeface="Calibri"/>
                <a:ea typeface="Calibri"/>
                <a:cs typeface="Calibri"/>
                <a:sym typeface="Calibri"/>
              </a:rPr>
              <a:t>, Audio, Camera</a:t>
            </a: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endParaRPr lang="vi-VN" sz="4800" b="1" dirty="0">
              <a:solidFill>
                <a:srgbClr val="FF0000"/>
              </a:solidFill>
              <a:latin typeface="Calibri"/>
              <a:ea typeface="Calibri"/>
              <a:cs typeface="Calibri"/>
              <a:sym typeface="Calibri"/>
            </a:endParaRPr>
          </a:p>
        </p:txBody>
      </p:sp>
      <p:sp>
        <p:nvSpPr>
          <p:cNvPr id="4" name="Oval 3">
            <a:extLst>
              <a:ext uri="{FF2B5EF4-FFF2-40B4-BE49-F238E27FC236}">
                <a16:creationId xmlns:a16="http://schemas.microsoft.com/office/drawing/2014/main" id="{2EF3E097-352C-4264-A0E9-6DEA9C13C564}"/>
              </a:ext>
            </a:extLst>
          </p:cNvPr>
          <p:cNvSpPr/>
          <p:nvPr/>
        </p:nvSpPr>
        <p:spPr>
          <a:xfrm>
            <a:off x="8649325" y="4631961"/>
            <a:ext cx="914400" cy="1199213"/>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6A72127-A80C-4A89-9682-B0AB65C4AF96}"/>
              </a:ext>
            </a:extLst>
          </p:cNvPr>
          <p:cNvSpPr/>
          <p:nvPr/>
        </p:nvSpPr>
        <p:spPr>
          <a:xfrm>
            <a:off x="901908" y="1784955"/>
            <a:ext cx="971862" cy="855864"/>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F3B092-63C5-4F43-86BC-C1817787B72F}"/>
              </a:ext>
            </a:extLst>
          </p:cNvPr>
          <p:cNvSpPr/>
          <p:nvPr/>
        </p:nvSpPr>
        <p:spPr>
          <a:xfrm rot="20324415">
            <a:off x="2764335" y="5250776"/>
            <a:ext cx="2433246" cy="1207156"/>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 name="Picture 2">
            <a:extLst>
              <a:ext uri="{FF2B5EF4-FFF2-40B4-BE49-F238E27FC236}">
                <a16:creationId xmlns:a16="http://schemas.microsoft.com/office/drawing/2014/main" id="{8A796319-1108-4B5F-AB3D-1BF3DE07C3EE}"/>
              </a:ext>
            </a:extLst>
          </p:cNvPr>
          <p:cNvPicPr>
            <a:picLocks noChangeAspect="1"/>
          </p:cNvPicPr>
          <p:nvPr/>
        </p:nvPicPr>
        <p:blipFill>
          <a:blip r:embed="rId3"/>
          <a:stretch>
            <a:fillRect/>
          </a:stretch>
        </p:blipFill>
        <p:spPr>
          <a:xfrm>
            <a:off x="479414" y="1135333"/>
            <a:ext cx="9280811" cy="5282644"/>
          </a:xfrm>
          <a:prstGeom prst="rect">
            <a:avLst/>
          </a:prstGeom>
        </p:spPr>
      </p:pic>
      <p:sp>
        <p:nvSpPr>
          <p:cNvPr id="8" name="Title 1">
            <a:extLst>
              <a:ext uri="{FF2B5EF4-FFF2-40B4-BE49-F238E27FC236}">
                <a16:creationId xmlns:a16="http://schemas.microsoft.com/office/drawing/2014/main" id="{591DC77D-FE79-41BC-B4D8-9C223D70AD35}"/>
              </a:ext>
            </a:extLst>
          </p:cNvPr>
          <p:cNvSpPr>
            <a:spLocks noGrp="1"/>
          </p:cNvSpPr>
          <p:nvPr>
            <p:ph type="title"/>
          </p:nvPr>
        </p:nvSpPr>
        <p:spPr>
          <a:xfrm>
            <a:off x="459315" y="510361"/>
            <a:ext cx="9051827" cy="1019589"/>
          </a:xfrm>
          <a:solidFill>
            <a:schemeClr val="bg1"/>
          </a:solidFill>
        </p:spPr>
        <p:txBody>
          <a:bodyPr>
            <a:noAutofit/>
          </a:bodyPr>
          <a:lstStyle/>
          <a:p>
            <a:pPr marL="0" lvl="0" indent="0" algn="l" rtl="0">
              <a:spcBef>
                <a:spcPts val="0"/>
              </a:spcBef>
              <a:spcAft>
                <a:spcPts val="0"/>
              </a:spcAft>
              <a:buClr>
                <a:schemeClr val="dk1"/>
              </a:buClr>
              <a:buSzPts val="1100"/>
              <a:buFont typeface="Arial"/>
              <a:buNone/>
            </a:pP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r>
              <a:rPr lang="en-US" sz="2800" b="1" dirty="0">
                <a:solidFill>
                  <a:srgbClr val="FF0000"/>
                </a:solidFill>
                <a:latin typeface="Calibri"/>
                <a:ea typeface="Calibri"/>
                <a:cs typeface="Calibri"/>
                <a:sym typeface="Calibri"/>
              </a:rPr>
              <a:t>Avg </a:t>
            </a:r>
            <a:r>
              <a:rPr lang="en-US" sz="2800" b="1" dirty="0" err="1">
                <a:solidFill>
                  <a:srgbClr val="FF0000"/>
                </a:solidFill>
                <a:latin typeface="Calibri"/>
                <a:ea typeface="Calibri"/>
                <a:cs typeface="Calibri"/>
                <a:sym typeface="Calibri"/>
              </a:rPr>
              <a:t>discount_price</a:t>
            </a:r>
            <a:r>
              <a:rPr lang="en-US" sz="2800" b="1" dirty="0">
                <a:solidFill>
                  <a:srgbClr val="FF0000"/>
                </a:solidFill>
                <a:latin typeface="Calibri"/>
                <a:ea typeface="Calibri"/>
                <a:cs typeface="Calibri"/>
                <a:sym typeface="Calibri"/>
              </a:rPr>
              <a:t>%, avg </a:t>
            </a:r>
            <a:r>
              <a:rPr lang="vi-VN" sz="2800" b="1" dirty="0">
                <a:solidFill>
                  <a:srgbClr val="FF0000"/>
                </a:solidFill>
                <a:latin typeface="Calibri"/>
                <a:ea typeface="Calibri"/>
                <a:cs typeface="Calibri"/>
                <a:sym typeface="Calibri"/>
              </a:rPr>
              <a:t>ratings, </a:t>
            </a:r>
            <a:r>
              <a:rPr lang="en-US" sz="2800" b="1" dirty="0" err="1">
                <a:solidFill>
                  <a:srgbClr val="FF0000"/>
                </a:solidFill>
                <a:latin typeface="Calibri"/>
                <a:ea typeface="Calibri"/>
                <a:cs typeface="Calibri"/>
                <a:sym typeface="Calibri"/>
              </a:rPr>
              <a:t>tổng</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số</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lượt</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no_of</a:t>
            </a:r>
            <a:r>
              <a:rPr lang="vi-VN" sz="2800" b="1" dirty="0">
                <a:solidFill>
                  <a:srgbClr val="FF0000"/>
                </a:solidFill>
                <a:latin typeface="Calibri"/>
                <a:ea typeface="Calibri"/>
                <a:cs typeface="Calibri"/>
                <a:sym typeface="Calibri"/>
              </a:rPr>
              <a:t> ratings </a:t>
            </a:r>
            <a:br>
              <a:rPr lang="en-US" sz="2800" b="1" dirty="0">
                <a:solidFill>
                  <a:srgbClr val="FF0000"/>
                </a:solidFill>
                <a:latin typeface="Calibri"/>
                <a:ea typeface="Calibri"/>
                <a:cs typeface="Calibri"/>
                <a:sym typeface="Calibri"/>
              </a:rPr>
            </a:br>
            <a:r>
              <a:rPr lang="vi-VN" sz="2800" b="1" dirty="0">
                <a:solidFill>
                  <a:srgbClr val="FF0000"/>
                </a:solidFill>
                <a:latin typeface="Calibri"/>
                <a:ea typeface="Calibri"/>
                <a:cs typeface="Calibri"/>
                <a:sym typeface="Calibri"/>
              </a:rPr>
              <a:t>theo </a:t>
            </a:r>
            <a:r>
              <a:rPr lang="en-US" sz="2800" b="1" dirty="0" err="1">
                <a:solidFill>
                  <a:srgbClr val="FF0000"/>
                </a:solidFill>
                <a:latin typeface="Calibri"/>
                <a:ea typeface="Calibri"/>
                <a:cs typeface="Calibri"/>
                <a:sym typeface="Calibri"/>
              </a:rPr>
              <a:t>sub_category</a:t>
            </a: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endParaRPr lang="vi-VN" sz="4800" b="1" dirty="0">
              <a:solidFill>
                <a:srgbClr val="FF0000"/>
              </a:solidFill>
              <a:latin typeface="Calibri"/>
              <a:ea typeface="Calibri"/>
              <a:cs typeface="Calibri"/>
              <a:sym typeface="Calibri"/>
            </a:endParaRPr>
          </a:p>
        </p:txBody>
      </p:sp>
      <p:sp>
        <p:nvSpPr>
          <p:cNvPr id="4" name="TextBox 3">
            <a:extLst>
              <a:ext uri="{FF2B5EF4-FFF2-40B4-BE49-F238E27FC236}">
                <a16:creationId xmlns:a16="http://schemas.microsoft.com/office/drawing/2014/main" id="{ABD1C0E0-6AB0-4773-BD70-F38949B9C771}"/>
              </a:ext>
            </a:extLst>
          </p:cNvPr>
          <p:cNvSpPr txBox="1"/>
          <p:nvPr/>
        </p:nvSpPr>
        <p:spPr>
          <a:xfrm>
            <a:off x="9531241" y="557518"/>
            <a:ext cx="2516355" cy="6124754"/>
          </a:xfrm>
          <a:prstGeom prst="rect">
            <a:avLst/>
          </a:prstGeom>
          <a:noFill/>
        </p:spPr>
        <p:txBody>
          <a:bodyPr wrap="square" rtlCol="0">
            <a:spAutoFit/>
          </a:bodyPr>
          <a:lstStyle/>
          <a:p>
            <a:pPr algn="l">
              <a:buFont typeface="Arial" panose="020B0604020202020204" pitchFamily="34" charset="0"/>
              <a:buChar char="•"/>
            </a:pPr>
            <a:r>
              <a:rPr lang="vi-VN" sz="1400" b="0" i="0" dirty="0">
                <a:effectLst/>
                <a:latin typeface="Calibri" panose="020F0502020204030204" pitchFamily="34" charset="0"/>
                <a:cs typeface="Calibri" panose="020F0502020204030204" pitchFamily="34" charset="0"/>
              </a:rPr>
              <a:t>Danh mục</a:t>
            </a:r>
            <a:r>
              <a:rPr lang="vi-VN" sz="1400" b="0" i="0" dirty="0">
                <a:solidFill>
                  <a:srgbClr val="F93535"/>
                </a:solidFill>
                <a:effectLst/>
                <a:latin typeface="Calibri" panose="020F0502020204030204" pitchFamily="34" charset="0"/>
                <a:cs typeface="Calibri" panose="020F0502020204030204" pitchFamily="34" charset="0"/>
              </a:rPr>
              <a:t> </a:t>
            </a:r>
            <a:r>
              <a:rPr lang="en-US" sz="1400" b="0" i="0" dirty="0">
                <a:solidFill>
                  <a:srgbClr val="F93535"/>
                </a:solidFill>
                <a:effectLst/>
                <a:latin typeface="Calibri" panose="020F0502020204030204" pitchFamily="34" charset="0"/>
                <a:cs typeface="Calibri" panose="020F0502020204030204" pitchFamily="34" charset="0"/>
              </a:rPr>
              <a:t>Health &amp; Personal Care </a:t>
            </a:r>
            <a:r>
              <a:rPr lang="vi-VN" sz="1400" b="0" i="0" dirty="0">
                <a:effectLst/>
                <a:latin typeface="Calibri" panose="020F0502020204030204" pitchFamily="34" charset="0"/>
                <a:cs typeface="Calibri" panose="020F0502020204030204" pitchFamily="34" charset="0"/>
              </a:rPr>
              <a:t>có xếp hạng </a:t>
            </a:r>
            <a:r>
              <a:rPr lang="en-US" sz="1400" b="0" i="0" dirty="0">
                <a:effectLst/>
                <a:latin typeface="Calibri" panose="020F0502020204030204" pitchFamily="34" charset="0"/>
                <a:cs typeface="Calibri" panose="020F0502020204030204" pitchFamily="34" charset="0"/>
              </a:rPr>
              <a:t>TB</a:t>
            </a:r>
            <a:r>
              <a:rPr lang="vi-VN" sz="1400" b="0" i="0" dirty="0">
                <a:effectLst/>
                <a:latin typeface="Calibri" panose="020F0502020204030204" pitchFamily="34" charset="0"/>
                <a:cs typeface="Calibri" panose="020F0502020204030204" pitchFamily="34" charset="0"/>
              </a:rPr>
              <a:t> cao nhất và </a:t>
            </a:r>
            <a:r>
              <a:rPr lang="en-US" sz="1400" b="0" i="0" dirty="0">
                <a:effectLst/>
                <a:latin typeface="Calibri" panose="020F0502020204030204" pitchFamily="34" charset="0"/>
                <a:cs typeface="Calibri" panose="020F0502020204030204" pitchFamily="34" charset="0"/>
              </a:rPr>
              <a:t>%</a:t>
            </a:r>
            <a:r>
              <a:rPr lang="vi-VN" sz="1400" b="0" i="0" dirty="0">
                <a:effectLst/>
                <a:latin typeface="Calibri" panose="020F0502020204030204" pitchFamily="34" charset="0"/>
                <a:cs typeface="Calibri" panose="020F0502020204030204" pitchFamily="34" charset="0"/>
              </a:rPr>
              <a:t> chiết khấu</a:t>
            </a:r>
            <a:r>
              <a:rPr lang="en-US" sz="1400" b="0" i="0" dirty="0">
                <a:effectLst/>
                <a:latin typeface="Calibri" panose="020F0502020204030204" pitchFamily="34" charset="0"/>
                <a:cs typeface="Calibri" panose="020F0502020204030204" pitchFamily="34" charset="0"/>
              </a:rPr>
              <a:t> TB</a:t>
            </a:r>
            <a:r>
              <a:rPr lang="vi-VN" sz="1400" b="0" i="0" dirty="0">
                <a:effectLst/>
                <a:latin typeface="Calibri" panose="020F0502020204030204" pitchFamily="34" charset="0"/>
                <a:cs typeface="Calibri" panose="020F0502020204030204" pitchFamily="34" charset="0"/>
              </a:rPr>
              <a:t> thấp nhất.</a:t>
            </a:r>
          </a:p>
          <a:p>
            <a:pPr algn="l">
              <a:buFont typeface="Arial" panose="020B0604020202020204" pitchFamily="34" charset="0"/>
              <a:buChar char="•"/>
            </a:pPr>
            <a:r>
              <a:rPr lang="vi-VN" sz="1400" b="0" i="0" dirty="0">
                <a:effectLst/>
                <a:latin typeface="Calibri" panose="020F0502020204030204" pitchFamily="34" charset="0"/>
                <a:cs typeface="Calibri" panose="020F0502020204030204" pitchFamily="34" charset="0"/>
              </a:rPr>
              <a:t>Danh mục </a:t>
            </a:r>
            <a:r>
              <a:rPr lang="en-US" sz="1400" b="0" i="0" dirty="0">
                <a:solidFill>
                  <a:srgbClr val="F93535"/>
                </a:solidFill>
                <a:effectLst/>
                <a:latin typeface="Calibri" panose="020F0502020204030204" pitchFamily="34" charset="0"/>
                <a:cs typeface="Calibri" panose="020F0502020204030204" pitchFamily="34" charset="0"/>
              </a:rPr>
              <a:t>Sport shoes </a:t>
            </a:r>
            <a:r>
              <a:rPr lang="en-US" sz="1400" b="0" i="0" dirty="0" err="1">
                <a:solidFill>
                  <a:srgbClr val="F93535"/>
                </a:solidFill>
                <a:effectLst/>
                <a:latin typeface="Calibri" panose="020F0502020204030204" pitchFamily="34" charset="0"/>
                <a:cs typeface="Calibri" panose="020F0502020204030204" pitchFamily="34" charset="0"/>
              </a:rPr>
              <a:t>và</a:t>
            </a:r>
            <a:r>
              <a:rPr lang="en-US" sz="1400" b="0" i="0" dirty="0">
                <a:solidFill>
                  <a:srgbClr val="F93535"/>
                </a:solidFill>
                <a:effectLst/>
                <a:latin typeface="Calibri" panose="020F0502020204030204" pitchFamily="34" charset="0"/>
                <a:cs typeface="Calibri" panose="020F0502020204030204" pitchFamily="34" charset="0"/>
              </a:rPr>
              <a:t> casual shoes</a:t>
            </a:r>
            <a:r>
              <a:rPr lang="vi-VN" sz="1400" b="0" i="0" dirty="0">
                <a:solidFill>
                  <a:srgbClr val="F93535"/>
                </a:solidFill>
                <a:effectLst/>
                <a:latin typeface="Calibri" panose="020F0502020204030204" pitchFamily="34" charset="0"/>
                <a:cs typeface="Calibri" panose="020F0502020204030204" pitchFamily="34" charset="0"/>
              </a:rPr>
              <a:t> </a:t>
            </a:r>
            <a:r>
              <a:rPr lang="vi-VN" sz="1400" b="0" i="0" dirty="0">
                <a:effectLst/>
                <a:latin typeface="Calibri" panose="020F0502020204030204" pitchFamily="34" charset="0"/>
                <a:cs typeface="Calibri" panose="020F0502020204030204" pitchFamily="34" charset="0"/>
              </a:rPr>
              <a:t>có</a:t>
            </a:r>
            <a:r>
              <a:rPr lang="en-US" sz="1400" b="0" i="0" dirty="0">
                <a:effectLst/>
                <a:latin typeface="Calibri" panose="020F0502020204030204" pitchFamily="34" charset="0"/>
                <a:cs typeface="Calibri" panose="020F0502020204030204" pitchFamily="34" charset="0"/>
              </a:rPr>
              <a:t> % c</a:t>
            </a:r>
            <a:r>
              <a:rPr lang="vi-VN" sz="1400" b="0" i="0" dirty="0">
                <a:effectLst/>
                <a:latin typeface="Calibri" panose="020F0502020204030204" pitchFamily="34" charset="0"/>
                <a:cs typeface="Calibri" panose="020F0502020204030204" pitchFamily="34" charset="0"/>
              </a:rPr>
              <a:t>hiết khấu </a:t>
            </a:r>
            <a:r>
              <a:rPr lang="en-US" sz="1400" b="0" i="0" dirty="0">
                <a:effectLst/>
                <a:latin typeface="Calibri" panose="020F0502020204030204" pitchFamily="34" charset="0"/>
                <a:cs typeface="Calibri" panose="020F0502020204030204" pitchFamily="34" charset="0"/>
              </a:rPr>
              <a:t>TB</a:t>
            </a:r>
            <a:r>
              <a:rPr lang="vi-VN" sz="1400" b="0" i="0" dirty="0">
                <a:effectLst/>
                <a:latin typeface="Calibri" panose="020F0502020204030204" pitchFamily="34" charset="0"/>
                <a:cs typeface="Calibri" panose="020F0502020204030204" pitchFamily="34" charset="0"/>
              </a:rPr>
              <a:t> thấp và xếp hạng </a:t>
            </a:r>
            <a:r>
              <a:rPr lang="en-US" sz="1400" b="0" i="0" dirty="0">
                <a:effectLst/>
                <a:latin typeface="Calibri" panose="020F0502020204030204" pitchFamily="34" charset="0"/>
                <a:cs typeface="Calibri" panose="020F0502020204030204" pitchFamily="34" charset="0"/>
              </a:rPr>
              <a:t>TB </a:t>
            </a:r>
            <a:r>
              <a:rPr lang="vi-VN" sz="1400" b="0" i="0" dirty="0">
                <a:effectLst/>
                <a:latin typeface="Calibri" panose="020F0502020204030204" pitchFamily="34" charset="0"/>
                <a:cs typeface="Calibri" panose="020F0502020204030204" pitchFamily="34" charset="0"/>
              </a:rPr>
              <a:t>thấp.</a:t>
            </a:r>
          </a:p>
          <a:p>
            <a:pPr algn="l">
              <a:buFont typeface="Arial" panose="020B0604020202020204" pitchFamily="34" charset="0"/>
              <a:buChar char="•"/>
            </a:pPr>
            <a:r>
              <a:rPr lang="en-US" sz="1400" b="0" i="0" dirty="0">
                <a:solidFill>
                  <a:srgbClr val="F93535"/>
                </a:solidFill>
                <a:effectLst/>
                <a:latin typeface="Calibri" panose="020F0502020204030204" pitchFamily="34" charset="0"/>
                <a:cs typeface="Calibri" panose="020F0502020204030204" pitchFamily="34" charset="0"/>
              </a:rPr>
              <a:t>Amazon fashion, Bags&amp; Luggage</a:t>
            </a:r>
            <a:r>
              <a:rPr lang="vi-VN" sz="1400" b="0" i="0" dirty="0">
                <a:solidFill>
                  <a:srgbClr val="F93535"/>
                </a:solidFill>
                <a:effectLst/>
                <a:latin typeface="Calibri" panose="020F0502020204030204" pitchFamily="34" charset="0"/>
                <a:cs typeface="Calibri" panose="020F0502020204030204" pitchFamily="34" charset="0"/>
              </a:rPr>
              <a:t> </a:t>
            </a:r>
            <a:r>
              <a:rPr lang="vi-VN" sz="1400" b="0" i="0" dirty="0">
                <a:effectLst/>
                <a:latin typeface="Calibri" panose="020F0502020204030204" pitchFamily="34" charset="0"/>
                <a:cs typeface="Calibri" panose="020F0502020204030204" pitchFamily="34" charset="0"/>
              </a:rPr>
              <a:t>có</a:t>
            </a:r>
            <a:r>
              <a:rPr lang="en-US" sz="1400" b="0" i="0" dirty="0">
                <a:effectLst/>
                <a:latin typeface="Calibri" panose="020F0502020204030204" pitchFamily="34" charset="0"/>
                <a:cs typeface="Calibri" panose="020F0502020204030204" pitchFamily="34" charset="0"/>
              </a:rPr>
              <a:t> %</a:t>
            </a:r>
            <a:r>
              <a:rPr lang="vi-VN" sz="1400" b="0" i="0" dirty="0">
                <a:effectLst/>
                <a:latin typeface="Calibri" panose="020F0502020204030204" pitchFamily="34" charset="0"/>
                <a:cs typeface="Calibri" panose="020F0502020204030204" pitchFamily="34" charset="0"/>
              </a:rPr>
              <a:t> chiết khấu </a:t>
            </a:r>
            <a:r>
              <a:rPr lang="en-US" sz="1400" b="0" i="0" dirty="0">
                <a:effectLst/>
                <a:latin typeface="Calibri" panose="020F0502020204030204" pitchFamily="34" charset="0"/>
                <a:cs typeface="Calibri" panose="020F0502020204030204" pitchFamily="34" charset="0"/>
              </a:rPr>
              <a:t>TB</a:t>
            </a:r>
            <a:r>
              <a:rPr lang="vi-VN" sz="1400" b="0" i="0" dirty="0">
                <a:effectLst/>
                <a:latin typeface="Calibri" panose="020F0502020204030204" pitchFamily="34" charset="0"/>
                <a:cs typeface="Calibri" panose="020F0502020204030204" pitchFamily="34" charset="0"/>
              </a:rPr>
              <a:t> và xếp hạng </a:t>
            </a:r>
            <a:r>
              <a:rPr lang="en-US" sz="1400" b="0" i="0" dirty="0">
                <a:effectLst/>
                <a:latin typeface="Calibri" panose="020F0502020204030204" pitchFamily="34" charset="0"/>
                <a:cs typeface="Calibri" panose="020F0502020204030204" pitchFamily="34" charset="0"/>
              </a:rPr>
              <a:t>TB </a:t>
            </a:r>
            <a:r>
              <a:rPr lang="vi-VN" sz="1400" b="0" i="0" dirty="0">
                <a:effectLst/>
                <a:latin typeface="Calibri" panose="020F0502020204030204" pitchFamily="34" charset="0"/>
                <a:cs typeface="Calibri" panose="020F0502020204030204" pitchFamily="34" charset="0"/>
              </a:rPr>
              <a:t>cao.</a:t>
            </a:r>
          </a:p>
          <a:p>
            <a:pPr algn="l">
              <a:buFont typeface="Arial" panose="020B0604020202020204" pitchFamily="34" charset="0"/>
              <a:buChar char="•"/>
            </a:pPr>
            <a:r>
              <a:rPr lang="vi-VN" sz="1400" b="0" i="0" dirty="0">
                <a:effectLst/>
                <a:latin typeface="Calibri" panose="020F0502020204030204" pitchFamily="34" charset="0"/>
                <a:cs typeface="Calibri" panose="020F0502020204030204" pitchFamily="34" charset="0"/>
              </a:rPr>
              <a:t>Các danh mục</a:t>
            </a:r>
            <a:r>
              <a:rPr lang="en-US" sz="1400" b="0" i="0" dirty="0">
                <a:effectLst/>
                <a:latin typeface="Calibri" panose="020F0502020204030204" pitchFamily="34" charset="0"/>
                <a:cs typeface="Calibri" panose="020F0502020204030204" pitchFamily="34" charset="0"/>
              </a:rPr>
              <a:t> </a:t>
            </a:r>
            <a:r>
              <a:rPr lang="en-US" sz="1400" b="0" i="0" dirty="0">
                <a:solidFill>
                  <a:srgbClr val="F93535"/>
                </a:solidFill>
                <a:effectLst/>
                <a:latin typeface="Calibri" panose="020F0502020204030204" pitchFamily="34" charset="0"/>
                <a:cs typeface="Calibri" panose="020F0502020204030204" pitchFamily="34" charset="0"/>
              </a:rPr>
              <a:t>Clothing, Ethnic wear </a:t>
            </a:r>
            <a:r>
              <a:rPr lang="en-US" sz="1400" b="0" i="0" dirty="0" err="1">
                <a:effectLst/>
                <a:latin typeface="Calibri" panose="020F0502020204030204" pitchFamily="34" charset="0"/>
                <a:cs typeface="Calibri" panose="020F0502020204030204" pitchFamily="34" charset="0"/>
              </a:rPr>
              <a:t>có</a:t>
            </a:r>
            <a:r>
              <a:rPr lang="en-US" sz="1400" b="0" i="0" dirty="0">
                <a:effectLst/>
                <a:latin typeface="Calibri" panose="020F0502020204030204" pitchFamily="34" charset="0"/>
                <a:cs typeface="Calibri" panose="020F0502020204030204" pitchFamily="34" charset="0"/>
              </a:rPr>
              <a:t> %</a:t>
            </a:r>
            <a:r>
              <a:rPr lang="vi-VN" sz="1400" b="0" i="0" dirty="0">
                <a:effectLst/>
                <a:latin typeface="Calibri" panose="020F0502020204030204" pitchFamily="34" charset="0"/>
                <a:cs typeface="Calibri" panose="020F0502020204030204" pitchFamily="34" charset="0"/>
              </a:rPr>
              <a:t> chiết khấu </a:t>
            </a:r>
            <a:r>
              <a:rPr lang="en-US" sz="1400" b="0" i="0" dirty="0">
                <a:effectLst/>
                <a:latin typeface="Calibri" panose="020F0502020204030204" pitchFamily="34" charset="0"/>
                <a:cs typeface="Calibri" panose="020F0502020204030204" pitchFamily="34" charset="0"/>
              </a:rPr>
              <a:t>TB </a:t>
            </a:r>
            <a:r>
              <a:rPr lang="vi-VN" sz="1400" b="0" i="0" dirty="0">
                <a:effectLst/>
                <a:latin typeface="Calibri" panose="020F0502020204030204" pitchFamily="34" charset="0"/>
                <a:cs typeface="Calibri" panose="020F0502020204030204" pitchFamily="34" charset="0"/>
              </a:rPr>
              <a:t>cao và xếp hạng </a:t>
            </a:r>
            <a:r>
              <a:rPr lang="en-US" sz="1400" b="0" i="0" dirty="0">
                <a:effectLst/>
                <a:latin typeface="Calibri" panose="020F0502020204030204" pitchFamily="34" charset="0"/>
                <a:cs typeface="Calibri" panose="020F0502020204030204" pitchFamily="34" charset="0"/>
              </a:rPr>
              <a:t>TB </a:t>
            </a:r>
            <a:r>
              <a:rPr lang="vi-VN" sz="1400" b="0" i="0" dirty="0">
                <a:effectLst/>
                <a:latin typeface="Calibri" panose="020F0502020204030204" pitchFamily="34" charset="0"/>
                <a:cs typeface="Calibri" panose="020F0502020204030204" pitchFamily="34" charset="0"/>
              </a:rPr>
              <a:t>thấp.</a:t>
            </a:r>
            <a:endParaRPr lang="en-US" sz="1400" b="0" i="0" dirty="0">
              <a:effectLst/>
              <a:latin typeface="Calibri" panose="020F0502020204030204" pitchFamily="34" charset="0"/>
              <a:cs typeface="Calibri" panose="020F0502020204030204" pitchFamily="34" charset="0"/>
            </a:endParaRPr>
          </a:p>
          <a:p>
            <a:pPr algn="l"/>
            <a:endParaRPr lang="en-US" sz="1400" dirty="0">
              <a:latin typeface="Calibri" panose="020F0502020204030204" pitchFamily="34" charset="0"/>
              <a:cs typeface="Calibri" panose="020F0502020204030204" pitchFamily="34" charset="0"/>
            </a:endParaRPr>
          </a:p>
          <a:p>
            <a:pPr algn="l"/>
            <a:r>
              <a:rPr lang="en-US" sz="1400" b="1" dirty="0" err="1">
                <a:latin typeface="Calibri" panose="020F0502020204030204" pitchFamily="34" charset="0"/>
                <a:cs typeface="Calibri" panose="020F0502020204030204" pitchFamily="34" charset="0"/>
              </a:rPr>
              <a:t>Cần</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xem</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xét</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các</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yếu</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tố</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sau</a:t>
            </a:r>
            <a:r>
              <a:rPr lang="en-US" sz="1400" b="1" dirty="0">
                <a:latin typeface="Calibri" panose="020F0502020204030204" pitchFamily="34" charset="0"/>
                <a:cs typeface="Calibri" panose="020F0502020204030204" pitchFamily="34" charset="0"/>
              </a:rPr>
              <a:t>:</a:t>
            </a:r>
          </a:p>
          <a:p>
            <a:pPr marL="179388" indent="-179388" algn="l">
              <a:buFont typeface="Wingdings" panose="05000000000000000000" pitchFamily="2" charset="2"/>
              <a:buChar char="Ø"/>
            </a:pPr>
            <a:r>
              <a:rPr lang="vi-VN" sz="1400" b="0" i="0" dirty="0">
                <a:solidFill>
                  <a:srgbClr val="2A96C1"/>
                </a:solidFill>
                <a:effectLst/>
                <a:latin typeface="fkGroteskNeue"/>
              </a:rPr>
              <a:t>Tỷ lệ chiết khấu cao </a:t>
            </a:r>
            <a:r>
              <a:rPr lang="vi-VN" sz="1400" b="0" i="0" dirty="0">
                <a:effectLst/>
                <a:latin typeface="fkGroteskNeue"/>
              </a:rPr>
              <a:t>có thể dẫn đến đánh giá thấp hơn </a:t>
            </a:r>
            <a:r>
              <a:rPr lang="en-US" sz="1400" b="0" i="0" dirty="0" err="1">
                <a:effectLst/>
                <a:latin typeface="fkGroteskNeue"/>
              </a:rPr>
              <a:t>nếu</a:t>
            </a:r>
            <a:r>
              <a:rPr lang="en-US" sz="1400" b="0" i="0" dirty="0">
                <a:effectLst/>
                <a:latin typeface="fkGroteskNeue"/>
              </a:rPr>
              <a:t> </a:t>
            </a:r>
            <a:r>
              <a:rPr lang="en-US" sz="1400" b="0" i="0" dirty="0" err="1">
                <a:effectLst/>
                <a:latin typeface="fkGroteskNeue"/>
              </a:rPr>
              <a:t>chất</a:t>
            </a:r>
            <a:r>
              <a:rPr lang="en-US" sz="1400" b="0" i="0" dirty="0">
                <a:effectLst/>
                <a:latin typeface="fkGroteskNeue"/>
              </a:rPr>
              <a:t> </a:t>
            </a:r>
            <a:r>
              <a:rPr lang="en-US" sz="1400" b="0" i="0" dirty="0" err="1">
                <a:effectLst/>
                <a:latin typeface="fkGroteskNeue"/>
              </a:rPr>
              <a:t>lượng</a:t>
            </a:r>
            <a:r>
              <a:rPr lang="en-US" sz="1400" b="0" i="0" dirty="0">
                <a:effectLst/>
                <a:latin typeface="fkGroteskNeue"/>
              </a:rPr>
              <a:t> </a:t>
            </a:r>
            <a:r>
              <a:rPr lang="en-US" sz="1400" b="0" i="0" dirty="0" err="1">
                <a:effectLst/>
                <a:latin typeface="fkGroteskNeue"/>
              </a:rPr>
              <a:t>tệ</a:t>
            </a:r>
            <a:r>
              <a:rPr lang="vi-VN" sz="1400" b="0" i="0" dirty="0">
                <a:effectLst/>
                <a:latin typeface="fkGroteskNeue"/>
              </a:rPr>
              <a:t>.</a:t>
            </a:r>
            <a:endParaRPr lang="en-US" sz="1400" b="0" i="0" dirty="0">
              <a:effectLst/>
              <a:latin typeface="fkGroteskNeue"/>
            </a:endParaRPr>
          </a:p>
          <a:p>
            <a:pPr marL="179388" indent="-179388" algn="l">
              <a:buFont typeface="Wingdings" panose="05000000000000000000" pitchFamily="2" charset="2"/>
              <a:buChar char="Ø"/>
            </a:pPr>
            <a:r>
              <a:rPr lang="vi-VN" sz="1400" b="0" i="0" dirty="0">
                <a:solidFill>
                  <a:srgbClr val="2A96C1"/>
                </a:solidFill>
                <a:effectLst/>
                <a:latin typeface="fkGroteskNeue"/>
              </a:rPr>
              <a:t>Chất lượng sản phẩm</a:t>
            </a:r>
            <a:r>
              <a:rPr lang="vi-VN" sz="1400" b="0" i="0" dirty="0">
                <a:effectLst/>
                <a:latin typeface="fkGroteskNeue"/>
              </a:rPr>
              <a:t>: Sản phẩm tốt thường được đánh giá cao hơn</a:t>
            </a:r>
            <a:r>
              <a:rPr lang="en-US" sz="1400" b="0" i="0" dirty="0">
                <a:effectLst/>
                <a:latin typeface="fkGroteskNeue"/>
              </a:rPr>
              <a:t> </a:t>
            </a:r>
            <a:r>
              <a:rPr lang="vi-VN" sz="1400" b="0" i="0" dirty="0">
                <a:effectLst/>
                <a:latin typeface="fkGroteskNeue"/>
              </a:rPr>
              <a:t>sản phẩm kém chất lượng</a:t>
            </a:r>
            <a:endParaRPr lang="en-US" sz="1400" b="0" i="0" dirty="0">
              <a:effectLst/>
              <a:latin typeface="fkGroteskNeue"/>
            </a:endParaRPr>
          </a:p>
          <a:p>
            <a:pPr marL="179388" indent="-179388" algn="l">
              <a:buFont typeface="Wingdings" panose="05000000000000000000" pitchFamily="2" charset="2"/>
              <a:buChar char="Ø"/>
            </a:pPr>
            <a:r>
              <a:rPr lang="vi-VN" sz="1400" b="0" i="0" dirty="0">
                <a:solidFill>
                  <a:srgbClr val="2A96C1"/>
                </a:solidFill>
                <a:effectLst/>
                <a:latin typeface="fkGroteskNeue"/>
              </a:rPr>
              <a:t>Chương</a:t>
            </a:r>
            <a:r>
              <a:rPr lang="en-US" sz="1400" b="0" i="0" dirty="0">
                <a:solidFill>
                  <a:srgbClr val="2A96C1"/>
                </a:solidFill>
                <a:effectLst/>
                <a:latin typeface="fkGroteskNeue"/>
              </a:rPr>
              <a:t> </a:t>
            </a:r>
            <a:r>
              <a:rPr lang="en-US" sz="1400" b="0" i="0" dirty="0" err="1">
                <a:solidFill>
                  <a:srgbClr val="2A96C1"/>
                </a:solidFill>
                <a:effectLst/>
                <a:latin typeface="fkGroteskNeue"/>
              </a:rPr>
              <a:t>trình</a:t>
            </a:r>
            <a:r>
              <a:rPr lang="en-US" sz="1400" b="0" i="0" dirty="0">
                <a:solidFill>
                  <a:srgbClr val="2A96C1"/>
                </a:solidFill>
                <a:effectLst/>
                <a:latin typeface="fkGroteskNeue"/>
              </a:rPr>
              <a:t> </a:t>
            </a:r>
            <a:r>
              <a:rPr lang="en-US" sz="1400" b="0" i="0" dirty="0" err="1">
                <a:solidFill>
                  <a:srgbClr val="2A96C1"/>
                </a:solidFill>
                <a:effectLst/>
                <a:latin typeface="fkGroteskNeue"/>
              </a:rPr>
              <a:t>hậu</a:t>
            </a:r>
            <a:r>
              <a:rPr lang="en-US" sz="1400" b="0" i="0" dirty="0">
                <a:solidFill>
                  <a:srgbClr val="2A96C1"/>
                </a:solidFill>
                <a:effectLst/>
                <a:latin typeface="fkGroteskNeue"/>
              </a:rPr>
              <a:t> </a:t>
            </a:r>
            <a:r>
              <a:rPr lang="en-US" sz="1400" b="0" i="0" dirty="0" err="1">
                <a:solidFill>
                  <a:srgbClr val="2A96C1"/>
                </a:solidFill>
                <a:effectLst/>
                <a:latin typeface="fkGroteskNeue"/>
              </a:rPr>
              <a:t>mãi</a:t>
            </a:r>
            <a:r>
              <a:rPr lang="en-US" sz="1400" b="0" i="0" dirty="0">
                <a:solidFill>
                  <a:srgbClr val="2A96C1"/>
                </a:solidFill>
                <a:effectLst/>
                <a:latin typeface="fkGroteskNeue"/>
              </a:rPr>
              <a:t>: </a:t>
            </a:r>
            <a:r>
              <a:rPr lang="en-US" sz="1400" b="0" i="0" dirty="0">
                <a:effectLst/>
                <a:latin typeface="fkGroteskNeue"/>
              </a:rPr>
              <a:t>s</a:t>
            </a:r>
            <a:r>
              <a:rPr lang="vi-VN" sz="1400" b="0" i="0" dirty="0">
                <a:effectLst/>
                <a:latin typeface="fkGroteskNeue"/>
              </a:rPr>
              <a:t>ự hài lòng của khách hàng</a:t>
            </a:r>
            <a:r>
              <a:rPr lang="en-US" sz="1400" b="0" i="0" dirty="0">
                <a:effectLst/>
                <a:latin typeface="fkGroteskNeue"/>
              </a:rPr>
              <a:t> </a:t>
            </a:r>
            <a:r>
              <a:rPr lang="vi-VN" sz="1400" b="0" i="0" dirty="0">
                <a:effectLst/>
                <a:latin typeface="fkGroteskNeue"/>
              </a:rPr>
              <a:t>sẽ đánh giá cao</a:t>
            </a:r>
            <a:r>
              <a:rPr lang="en-US" sz="1400" b="0" i="0" dirty="0">
                <a:effectLst/>
                <a:latin typeface="fkGroteskNeue"/>
              </a:rPr>
              <a:t> </a:t>
            </a:r>
            <a:r>
              <a:rPr lang="en-US" sz="1400" b="0" i="0" dirty="0" err="1">
                <a:effectLst/>
                <a:latin typeface="fkGroteskNeue"/>
              </a:rPr>
              <a:t>và</a:t>
            </a:r>
            <a:r>
              <a:rPr lang="en-US" sz="1400" b="0" i="0" dirty="0">
                <a:effectLst/>
                <a:latin typeface="fkGroteskNeue"/>
              </a:rPr>
              <a:t> </a:t>
            </a:r>
            <a:r>
              <a:rPr lang="en-US" sz="1400" b="0" i="0" dirty="0" err="1">
                <a:effectLst/>
                <a:latin typeface="fkGroteskNeue"/>
              </a:rPr>
              <a:t>ngược</a:t>
            </a:r>
            <a:r>
              <a:rPr lang="en-US" sz="1400" b="0" i="0" dirty="0">
                <a:effectLst/>
                <a:latin typeface="fkGroteskNeue"/>
              </a:rPr>
              <a:t> </a:t>
            </a:r>
            <a:r>
              <a:rPr lang="en-US" sz="1400" b="0" i="0" dirty="0" err="1">
                <a:effectLst/>
                <a:latin typeface="fkGroteskNeue"/>
              </a:rPr>
              <a:t>lại</a:t>
            </a:r>
            <a:r>
              <a:rPr lang="en-US" sz="1400" b="0" i="0" dirty="0">
                <a:effectLst/>
                <a:latin typeface="fkGroteskNeue"/>
              </a:rPr>
              <a:t>.</a:t>
            </a:r>
          </a:p>
          <a:p>
            <a:pPr marL="179388" indent="-179388" algn="l">
              <a:buFont typeface="Wingdings" panose="05000000000000000000" pitchFamily="2" charset="2"/>
              <a:buChar char="Ø"/>
            </a:pPr>
            <a:r>
              <a:rPr lang="vi-VN" sz="1400" b="0" i="0" dirty="0">
                <a:solidFill>
                  <a:srgbClr val="2A96C1"/>
                </a:solidFill>
                <a:effectLst/>
                <a:latin typeface="fkGroteskNeue"/>
              </a:rPr>
              <a:t>Sự quen thuộc</a:t>
            </a:r>
            <a:r>
              <a:rPr lang="vi-VN" sz="1400" b="0" i="0" dirty="0">
                <a:effectLst/>
                <a:latin typeface="fkGroteskNeue"/>
              </a:rPr>
              <a:t>: Khách hàng quen thuộc với sản phẩm có xu hướng đánh giá cao hơn.</a:t>
            </a:r>
          </a:p>
        </p:txBody>
      </p:sp>
      <p:sp>
        <p:nvSpPr>
          <p:cNvPr id="5" name="Oval 4">
            <a:extLst>
              <a:ext uri="{FF2B5EF4-FFF2-40B4-BE49-F238E27FC236}">
                <a16:creationId xmlns:a16="http://schemas.microsoft.com/office/drawing/2014/main" id="{F7C50425-0E12-4F00-A25C-568396034E14}"/>
              </a:ext>
            </a:extLst>
          </p:cNvPr>
          <p:cNvSpPr/>
          <p:nvPr/>
        </p:nvSpPr>
        <p:spPr>
          <a:xfrm>
            <a:off x="1139252" y="1529950"/>
            <a:ext cx="1169233" cy="913447"/>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7023FE0-4767-4E05-914D-E4A9C5CD35BA}"/>
              </a:ext>
            </a:extLst>
          </p:cNvPr>
          <p:cNvSpPr/>
          <p:nvPr/>
        </p:nvSpPr>
        <p:spPr>
          <a:xfrm rot="1266318">
            <a:off x="2618883" y="4950865"/>
            <a:ext cx="3245371" cy="913447"/>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F135A9-3E3F-4DE1-B88B-DE3A5D6E31E8}"/>
              </a:ext>
            </a:extLst>
          </p:cNvPr>
          <p:cNvSpPr/>
          <p:nvPr/>
        </p:nvSpPr>
        <p:spPr>
          <a:xfrm>
            <a:off x="5919862" y="2460800"/>
            <a:ext cx="1860033" cy="913447"/>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76383EE-F3A1-4829-9411-AE2DEB3387F1}"/>
              </a:ext>
            </a:extLst>
          </p:cNvPr>
          <p:cNvSpPr/>
          <p:nvPr/>
        </p:nvSpPr>
        <p:spPr>
          <a:xfrm rot="2334586">
            <a:off x="7860425" y="4011332"/>
            <a:ext cx="1860033" cy="913447"/>
          </a:xfrm>
          <a:prstGeom prst="ellipse">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12"/>
          <p:cNvPicPr preferRelativeResize="0"/>
          <p:nvPr/>
        </p:nvPicPr>
        <p:blipFill>
          <a:blip r:embed="rId3">
            <a:alphaModFix/>
          </a:blip>
          <a:stretch>
            <a:fillRect/>
          </a:stretch>
        </p:blipFill>
        <p:spPr>
          <a:xfrm>
            <a:off x="210083" y="1210560"/>
            <a:ext cx="9400183" cy="5113969"/>
          </a:xfrm>
          <a:prstGeom prst="rect">
            <a:avLst/>
          </a:prstGeom>
          <a:noFill/>
          <a:ln>
            <a:noFill/>
          </a:ln>
        </p:spPr>
      </p:pic>
      <p:sp>
        <p:nvSpPr>
          <p:cNvPr id="394" name="Google Shape;394;p12"/>
          <p:cNvSpPr txBox="1"/>
          <p:nvPr/>
        </p:nvSpPr>
        <p:spPr>
          <a:xfrm>
            <a:off x="479896" y="411398"/>
            <a:ext cx="109053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F93535"/>
                </a:solidFill>
                <a:latin typeface="Calibri"/>
                <a:ea typeface="Calibri"/>
                <a:cs typeface="Calibri"/>
                <a:sym typeface="Calibri"/>
              </a:rPr>
              <a:t>Ratings </a:t>
            </a:r>
            <a:r>
              <a:rPr lang="en-US" sz="2800" b="1" dirty="0" err="1">
                <a:solidFill>
                  <a:srgbClr val="F93535"/>
                </a:solidFill>
                <a:latin typeface="Calibri"/>
                <a:ea typeface="Calibri"/>
                <a:cs typeface="Calibri"/>
                <a:sym typeface="Calibri"/>
              </a:rPr>
              <a:t>và</a:t>
            </a:r>
            <a:r>
              <a:rPr lang="en-US" sz="2800" b="1" dirty="0">
                <a:solidFill>
                  <a:srgbClr val="F93535"/>
                </a:solidFill>
                <a:latin typeface="Calibri"/>
                <a:ea typeface="Calibri"/>
                <a:cs typeface="Calibri"/>
                <a:sym typeface="Calibri"/>
              </a:rPr>
              <a:t> % </a:t>
            </a:r>
            <a:r>
              <a:rPr lang="en-US" sz="2800" b="1" dirty="0" err="1">
                <a:solidFill>
                  <a:srgbClr val="F93535"/>
                </a:solidFill>
                <a:latin typeface="Calibri"/>
                <a:ea typeface="Calibri"/>
                <a:cs typeface="Calibri"/>
                <a:sym typeface="Calibri"/>
              </a:rPr>
              <a:t>discount_price</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theo</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phân</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khúc</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giá</a:t>
            </a:r>
            <a:endParaRPr sz="2800" b="1" dirty="0">
              <a:solidFill>
                <a:srgbClr val="F93535"/>
              </a:solidFill>
              <a:latin typeface="Calibri"/>
              <a:ea typeface="Calibri"/>
              <a:cs typeface="Calibri"/>
              <a:sym typeface="Calibri"/>
            </a:endParaRPr>
          </a:p>
        </p:txBody>
      </p:sp>
      <p:sp>
        <p:nvSpPr>
          <p:cNvPr id="399" name="Google Shape;399;p12"/>
          <p:cNvSpPr/>
          <p:nvPr/>
        </p:nvSpPr>
        <p:spPr>
          <a:xfrm rot="-4419530">
            <a:off x="2966088" y="-1050597"/>
            <a:ext cx="3547470" cy="8838593"/>
          </a:xfrm>
          <a:prstGeom prst="ellipse">
            <a:avLst/>
          </a:prstGeom>
          <a:noFill/>
          <a:ln w="9525" cap="flat" cmpd="sng">
            <a:solidFill>
              <a:srgbClr val="F935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2" name="Group 1">
            <a:extLst>
              <a:ext uri="{FF2B5EF4-FFF2-40B4-BE49-F238E27FC236}">
                <a16:creationId xmlns:a16="http://schemas.microsoft.com/office/drawing/2014/main" id="{A910E677-56BD-4E5A-8F4B-9C74C8A3DAF0}"/>
              </a:ext>
            </a:extLst>
          </p:cNvPr>
          <p:cNvGrpSpPr/>
          <p:nvPr/>
        </p:nvGrpSpPr>
        <p:grpSpPr>
          <a:xfrm>
            <a:off x="7014483" y="5976784"/>
            <a:ext cx="1252696" cy="695936"/>
            <a:chOff x="8452070" y="5167102"/>
            <a:chExt cx="1714500" cy="952492"/>
          </a:xfrm>
        </p:grpSpPr>
        <p:pic>
          <p:nvPicPr>
            <p:cNvPr id="395" name="Google Shape;395;p12"/>
            <p:cNvPicPr preferRelativeResize="0"/>
            <p:nvPr/>
          </p:nvPicPr>
          <p:blipFill rotWithShape="1">
            <a:blip r:embed="rId4">
              <a:alphaModFix/>
            </a:blip>
            <a:srcRect b="51816"/>
            <a:stretch/>
          </p:blipFill>
          <p:spPr>
            <a:xfrm>
              <a:off x="8452070" y="5167102"/>
              <a:ext cx="1714500" cy="523200"/>
            </a:xfrm>
            <a:prstGeom prst="rect">
              <a:avLst/>
            </a:prstGeom>
            <a:noFill/>
            <a:ln>
              <a:noFill/>
            </a:ln>
          </p:spPr>
        </p:pic>
        <p:pic>
          <p:nvPicPr>
            <p:cNvPr id="397" name="Google Shape;397;p12"/>
            <p:cNvPicPr preferRelativeResize="0"/>
            <p:nvPr/>
          </p:nvPicPr>
          <p:blipFill rotWithShape="1">
            <a:blip r:embed="rId4">
              <a:alphaModFix/>
            </a:blip>
            <a:srcRect t="42498" b="30624"/>
            <a:stretch/>
          </p:blipFill>
          <p:spPr>
            <a:xfrm>
              <a:off x="8452070" y="5827744"/>
              <a:ext cx="1714500" cy="291850"/>
            </a:xfrm>
            <a:prstGeom prst="rect">
              <a:avLst/>
            </a:prstGeom>
            <a:noFill/>
            <a:ln>
              <a:noFill/>
            </a:ln>
          </p:spPr>
        </p:pic>
        <p:sp>
          <p:nvSpPr>
            <p:cNvPr id="400" name="Google Shape;400;p12"/>
            <p:cNvSpPr/>
            <p:nvPr/>
          </p:nvSpPr>
          <p:spPr>
            <a:xfrm>
              <a:off x="8452070" y="5167102"/>
              <a:ext cx="1681455" cy="938700"/>
            </a:xfrm>
            <a:prstGeom prst="rect">
              <a:avLst/>
            </a:pr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 name="Google Shape;396;p12">
              <a:extLst>
                <a:ext uri="{FF2B5EF4-FFF2-40B4-BE49-F238E27FC236}">
                  <a16:creationId xmlns:a16="http://schemas.microsoft.com/office/drawing/2014/main" id="{A78AA91A-09D2-44C7-A377-AE2AA5C67C0C}"/>
                </a:ext>
              </a:extLst>
            </p:cNvPr>
            <p:cNvPicPr preferRelativeResize="0"/>
            <p:nvPr/>
          </p:nvPicPr>
          <p:blipFill rotWithShape="1">
            <a:blip r:embed="rId4">
              <a:alphaModFix/>
            </a:blip>
            <a:srcRect t="68944" b="14046"/>
            <a:stretch/>
          </p:blipFill>
          <p:spPr>
            <a:xfrm>
              <a:off x="8452070" y="5643044"/>
              <a:ext cx="1714500" cy="184700"/>
            </a:xfrm>
            <a:prstGeom prst="rect">
              <a:avLst/>
            </a:prstGeom>
            <a:noFill/>
            <a:ln>
              <a:noFill/>
            </a:ln>
          </p:spPr>
        </p:pic>
      </p:grpSp>
      <p:sp>
        <p:nvSpPr>
          <p:cNvPr id="5" name="TextBox 4">
            <a:extLst>
              <a:ext uri="{FF2B5EF4-FFF2-40B4-BE49-F238E27FC236}">
                <a16:creationId xmlns:a16="http://schemas.microsoft.com/office/drawing/2014/main" id="{BAF26D2B-D853-4855-B3AA-B9F814CF4023}"/>
              </a:ext>
            </a:extLst>
          </p:cNvPr>
          <p:cNvSpPr txBox="1"/>
          <p:nvPr/>
        </p:nvSpPr>
        <p:spPr>
          <a:xfrm>
            <a:off x="9448770" y="842435"/>
            <a:ext cx="2607969" cy="5970865"/>
          </a:xfrm>
          <a:prstGeom prst="rect">
            <a:avLst/>
          </a:prstGeom>
          <a:solidFill>
            <a:schemeClr val="bg1"/>
          </a:solidFill>
        </p:spPr>
        <p:txBody>
          <a:bodyPr wrap="square" rtlCol="0">
            <a:spAutoFit/>
          </a:bodyPr>
          <a:lstStyle/>
          <a:p>
            <a:pPr marL="87313" lvl="1" indent="-87313">
              <a:buFont typeface="Arial" panose="020B0604020202020204" pitchFamily="34" charset="0"/>
              <a:buChar char="•"/>
            </a:pPr>
            <a:r>
              <a:rPr lang="vi-VN" sz="1400" dirty="0">
                <a:solidFill>
                  <a:srgbClr val="F93535"/>
                </a:solidFill>
                <a:latin typeface="Calibri" panose="020F0502020204030204" pitchFamily="34" charset="0"/>
                <a:cs typeface="Calibri" panose="020F0502020204030204" pitchFamily="34" charset="0"/>
              </a:rPr>
              <a:t>Sản phẩm giá rẻ (xanh</a:t>
            </a:r>
            <a:r>
              <a:rPr lang="vi-VN" sz="1400" dirty="0">
                <a:latin typeface="Calibri" panose="020F0502020204030204" pitchFamily="34" charset="0"/>
                <a:cs typeface="Calibri" panose="020F0502020204030204" pitchFamily="34" charset="0"/>
              </a:rPr>
              <a:t>): Chiết khấu cao hơn có xu hướng đi kèm với xếp hạng thấp hơn. Dữ liệu này phân tán nhiều, cho thấy có sự khác biệt lớn trong đánh giá sản phẩm giá rẻ.</a:t>
            </a:r>
            <a:endParaRPr lang="en-US" sz="1400" dirty="0">
              <a:latin typeface="Calibri" panose="020F0502020204030204" pitchFamily="34" charset="0"/>
              <a:cs typeface="Calibri" panose="020F0502020204030204" pitchFamily="34" charset="0"/>
            </a:endParaRPr>
          </a:p>
          <a:p>
            <a:pPr marL="87313" lvl="1" indent="-87313">
              <a:buFont typeface="Arial" panose="020B0604020202020204" pitchFamily="34" charset="0"/>
              <a:buChar char="•"/>
            </a:pPr>
            <a:r>
              <a:rPr lang="vi-VN" sz="1400" dirty="0">
                <a:solidFill>
                  <a:srgbClr val="F93535"/>
                </a:solidFill>
                <a:latin typeface="Calibri" panose="020F0502020204030204" pitchFamily="34" charset="0"/>
                <a:cs typeface="Calibri" panose="020F0502020204030204" pitchFamily="34" charset="0"/>
              </a:rPr>
              <a:t>Sản phẩm giá bình thường (vàng): </a:t>
            </a:r>
            <a:r>
              <a:rPr lang="vi-VN" sz="1400" dirty="0">
                <a:latin typeface="Calibri" panose="020F0502020204030204" pitchFamily="34" charset="0"/>
                <a:cs typeface="Calibri" panose="020F0502020204030204" pitchFamily="34" charset="0"/>
              </a:rPr>
              <a:t>Dường như tập trung nhiều hơn ở mức chiết khấu thấp và xếp hạng trung bình đến cao</a:t>
            </a:r>
            <a:r>
              <a:rPr lang="en-US" sz="1400" dirty="0">
                <a:latin typeface="Calibri" panose="020F0502020204030204" pitchFamily="34" charset="0"/>
                <a:cs typeface="Calibri" panose="020F0502020204030204" pitchFamily="34" charset="0"/>
              </a:rPr>
              <a:t>.</a:t>
            </a:r>
          </a:p>
          <a:p>
            <a:pPr marL="87313" lvl="1" indent="-87313">
              <a:buFont typeface="Arial" panose="020B0604020202020204" pitchFamily="34" charset="0"/>
              <a:buChar char="•"/>
            </a:pPr>
            <a:r>
              <a:rPr lang="vi-VN" sz="1400" dirty="0">
                <a:solidFill>
                  <a:srgbClr val="F93535"/>
                </a:solidFill>
                <a:latin typeface="Calibri" panose="020F0502020204030204" pitchFamily="34" charset="0"/>
                <a:cs typeface="Calibri" panose="020F0502020204030204" pitchFamily="34" charset="0"/>
              </a:rPr>
              <a:t>Sản phẩm đắt (đỏ): </a:t>
            </a:r>
            <a:r>
              <a:rPr lang="vi-VN" sz="1400" dirty="0">
                <a:latin typeface="Calibri" panose="020F0502020204030204" pitchFamily="34" charset="0"/>
                <a:cs typeface="Calibri" panose="020F0502020204030204" pitchFamily="34" charset="0"/>
              </a:rPr>
              <a:t>Số lượng ít hơn, thường có chiết khấu thấp và xếp hạng cao hơn so với sản phẩm giá rẻ.</a:t>
            </a:r>
            <a:endParaRPr lang="en-US" sz="1400" dirty="0">
              <a:latin typeface="Calibri" panose="020F0502020204030204" pitchFamily="34" charset="0"/>
              <a:cs typeface="Calibri" panose="020F0502020204030204" pitchFamily="34" charset="0"/>
            </a:endParaRPr>
          </a:p>
          <a:p>
            <a:pPr marL="0" lvl="1"/>
            <a:endParaRPr lang="en-US" sz="1400" b="1" dirty="0">
              <a:solidFill>
                <a:schemeClr val="dk1"/>
              </a:solidFill>
              <a:latin typeface="Calibri" panose="020F0502020204030204" pitchFamily="34" charset="0"/>
              <a:ea typeface="Calibri"/>
              <a:cs typeface="Calibri" panose="020F0502020204030204" pitchFamily="34" charset="0"/>
              <a:sym typeface="Calibri"/>
            </a:endParaRPr>
          </a:p>
          <a:p>
            <a:pPr marL="0" lvl="1"/>
            <a:r>
              <a:rPr lang="vi-VN" sz="1400" b="1" dirty="0">
                <a:solidFill>
                  <a:schemeClr val="dk1"/>
                </a:solidFill>
                <a:latin typeface="Calibri" panose="020F0502020204030204" pitchFamily="34" charset="0"/>
                <a:ea typeface="Calibri"/>
                <a:cs typeface="Calibri" panose="020F0502020204030204" pitchFamily="34" charset="0"/>
                <a:sym typeface="Calibri"/>
              </a:rPr>
              <a:t>Insight:</a:t>
            </a:r>
            <a:r>
              <a:rPr lang="vi-VN" sz="1400" dirty="0">
                <a:solidFill>
                  <a:schemeClr val="dk1"/>
                </a:solidFill>
                <a:latin typeface="Calibri" panose="020F0502020204030204" pitchFamily="34" charset="0"/>
                <a:ea typeface="Calibri"/>
                <a:cs typeface="Calibri" panose="020F0502020204030204" pitchFamily="34" charset="0"/>
                <a:sym typeface="Calibri"/>
              </a:rPr>
              <a:t> </a:t>
            </a:r>
            <a:endParaRPr lang="en-US" sz="1400" dirty="0">
              <a:solidFill>
                <a:schemeClr val="dk1"/>
              </a:solidFill>
              <a:latin typeface="Calibri" panose="020F0502020204030204" pitchFamily="34" charset="0"/>
              <a:ea typeface="Calibri"/>
              <a:cs typeface="Calibri" panose="020F0502020204030204" pitchFamily="34" charset="0"/>
              <a:sym typeface="Calibri"/>
            </a:endParaRPr>
          </a:p>
          <a:p>
            <a:pPr marL="285750" indent="-285750" algn="l">
              <a:buFont typeface="Wingdings" panose="05000000000000000000" pitchFamily="2" charset="2"/>
              <a:buChar char="Ø"/>
            </a:pPr>
            <a:r>
              <a:rPr lang="vi-VN" sz="1400" b="0" i="0" dirty="0">
                <a:effectLst/>
                <a:latin typeface="fkGroteskNeue"/>
              </a:rPr>
              <a:t>Giá cao: Khách hàng chấp nhận chiết khấu thấp hơn nếu tin chất lượng tốt.</a:t>
            </a:r>
          </a:p>
          <a:p>
            <a:pPr marL="285750" indent="-285750" algn="l">
              <a:buFont typeface="Wingdings" panose="05000000000000000000" pitchFamily="2" charset="2"/>
              <a:buChar char="Ø"/>
            </a:pPr>
            <a:r>
              <a:rPr lang="vi-VN" sz="1400" b="0" i="0" dirty="0">
                <a:effectLst/>
                <a:latin typeface="fkGroteskNeue"/>
              </a:rPr>
              <a:t>Giá rẻ: Cần chiết khấu cao để thu hút, nhưng có thể ảnh hưởng đến đánh giá.</a:t>
            </a:r>
          </a:p>
          <a:p>
            <a:pPr marL="285750" indent="-285750" algn="l">
              <a:buFont typeface="Wingdings" panose="05000000000000000000" pitchFamily="2" charset="2"/>
              <a:buChar char="Ø"/>
            </a:pPr>
            <a:r>
              <a:rPr lang="vi-VN" sz="1400" b="0" i="0" dirty="0">
                <a:effectLst/>
                <a:latin typeface="fkGroteskNeue"/>
              </a:rPr>
              <a:t>Chiến lược giá: Cần linh hoạt giá và chiết khấu theo từng phân khúc giá</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38791501f0_0_33"/>
          <p:cNvSpPr txBox="1"/>
          <p:nvPr/>
        </p:nvSpPr>
        <p:spPr>
          <a:xfrm>
            <a:off x="767001" y="295030"/>
            <a:ext cx="967544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rgbClr val="F93535"/>
                </a:solidFill>
                <a:latin typeface="Calibri"/>
                <a:ea typeface="Calibri"/>
                <a:cs typeface="Calibri"/>
                <a:sym typeface="Calibri"/>
              </a:rPr>
              <a:t>Phân</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tích</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hành</a:t>
            </a:r>
            <a:r>
              <a:rPr lang="en-US" sz="2800" b="1" dirty="0">
                <a:solidFill>
                  <a:srgbClr val="F93535"/>
                </a:solidFill>
                <a:latin typeface="Calibri"/>
                <a:ea typeface="Calibri"/>
                <a:cs typeface="Calibri"/>
                <a:sym typeface="Calibri"/>
              </a:rPr>
              <a:t> vi </a:t>
            </a:r>
            <a:r>
              <a:rPr lang="en-US" sz="2800" b="1" dirty="0" err="1">
                <a:solidFill>
                  <a:srgbClr val="F93535"/>
                </a:solidFill>
                <a:latin typeface="Calibri"/>
                <a:ea typeface="Calibri"/>
                <a:cs typeface="Calibri"/>
                <a:sym typeface="Calibri"/>
              </a:rPr>
              <a:t>mua</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sắm</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dựa</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trên</a:t>
            </a:r>
            <a:r>
              <a:rPr lang="en-US" sz="2800" b="1" dirty="0">
                <a:solidFill>
                  <a:srgbClr val="F93535"/>
                </a:solidFill>
                <a:latin typeface="Calibri"/>
                <a:ea typeface="Calibri"/>
                <a:cs typeface="Calibri"/>
                <a:sym typeface="Calibri"/>
              </a:rPr>
              <a:t> ratings </a:t>
            </a:r>
            <a:r>
              <a:rPr lang="en-US" sz="2800" b="1" dirty="0" err="1">
                <a:solidFill>
                  <a:srgbClr val="F93535"/>
                </a:solidFill>
                <a:latin typeface="Calibri"/>
                <a:ea typeface="Calibri"/>
                <a:cs typeface="Calibri"/>
                <a:sym typeface="Calibri"/>
              </a:rPr>
              <a:t>và</a:t>
            </a:r>
            <a:r>
              <a:rPr lang="en-US" sz="2800" b="1" dirty="0">
                <a:solidFill>
                  <a:srgbClr val="F93535"/>
                </a:solidFill>
                <a:latin typeface="Calibri"/>
                <a:ea typeface="Calibri"/>
                <a:cs typeface="Calibri"/>
                <a:sym typeface="Calibri"/>
              </a:rPr>
              <a:t> % </a:t>
            </a:r>
            <a:r>
              <a:rPr lang="en-US" sz="2800" b="1" dirty="0" err="1">
                <a:solidFill>
                  <a:srgbClr val="F93535"/>
                </a:solidFill>
                <a:latin typeface="Calibri"/>
                <a:ea typeface="Calibri"/>
                <a:cs typeface="Calibri"/>
                <a:sym typeface="Calibri"/>
              </a:rPr>
              <a:t>discount_price</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theo</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phân</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khúc</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giá</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rẻ</a:t>
            </a:r>
            <a:endParaRPr sz="2800" b="1" dirty="0">
              <a:solidFill>
                <a:srgbClr val="F93535"/>
              </a:solidFill>
              <a:latin typeface="Calibri"/>
              <a:ea typeface="Calibri"/>
              <a:cs typeface="Calibri"/>
              <a:sym typeface="Calibri"/>
            </a:endParaRPr>
          </a:p>
        </p:txBody>
      </p:sp>
      <p:pic>
        <p:nvPicPr>
          <p:cNvPr id="419" name="Google Shape;419;g338791501f0_0_33"/>
          <p:cNvPicPr preferRelativeResize="0"/>
          <p:nvPr/>
        </p:nvPicPr>
        <p:blipFill>
          <a:blip r:embed="rId3">
            <a:alphaModFix/>
          </a:blip>
          <a:stretch>
            <a:fillRect/>
          </a:stretch>
        </p:blipFill>
        <p:spPr>
          <a:xfrm>
            <a:off x="118300" y="1403677"/>
            <a:ext cx="9150001" cy="5260524"/>
          </a:xfrm>
          <a:prstGeom prst="rect">
            <a:avLst/>
          </a:prstGeom>
          <a:noFill/>
          <a:ln>
            <a:noFill/>
          </a:ln>
        </p:spPr>
      </p:pic>
      <p:sp>
        <p:nvSpPr>
          <p:cNvPr id="420" name="Google Shape;420;g338791501f0_0_33"/>
          <p:cNvSpPr/>
          <p:nvPr/>
        </p:nvSpPr>
        <p:spPr>
          <a:xfrm rot="-4119020">
            <a:off x="2598005" y="83867"/>
            <a:ext cx="3087690" cy="6368863"/>
          </a:xfrm>
          <a:prstGeom prst="ellipse">
            <a:avLst/>
          </a:prstGeom>
          <a:noFill/>
          <a:ln w="9525" cap="flat" cmpd="sng">
            <a:solidFill>
              <a:srgbClr val="F935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1" name="Google Shape;421;g338791501f0_0_33"/>
          <p:cNvSpPr/>
          <p:nvPr/>
        </p:nvSpPr>
        <p:spPr>
          <a:xfrm rot="-5400000">
            <a:off x="3391237" y="1102165"/>
            <a:ext cx="2481600" cy="8036374"/>
          </a:xfrm>
          <a:prstGeom prst="ellipse">
            <a:avLst/>
          </a:prstGeom>
          <a:noFill/>
          <a:ln w="9525" cap="flat" cmpd="sng">
            <a:solidFill>
              <a:srgbClr val="F935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 name="Google Shape;407;g338791501f0_0_12">
            <a:extLst>
              <a:ext uri="{FF2B5EF4-FFF2-40B4-BE49-F238E27FC236}">
                <a16:creationId xmlns:a16="http://schemas.microsoft.com/office/drawing/2014/main" id="{F8F395B6-29F0-4C60-B02B-581945A931EE}"/>
              </a:ext>
            </a:extLst>
          </p:cNvPr>
          <p:cNvPicPr preferRelativeResize="0"/>
          <p:nvPr/>
        </p:nvPicPr>
        <p:blipFill rotWithShape="1">
          <a:blip r:embed="rId4">
            <a:alphaModFix/>
          </a:blip>
          <a:srcRect b="51816"/>
          <a:stretch/>
        </p:blipFill>
        <p:spPr>
          <a:xfrm>
            <a:off x="4588354" y="772063"/>
            <a:ext cx="2032740" cy="720191"/>
          </a:xfrm>
          <a:prstGeom prst="rect">
            <a:avLst/>
          </a:prstGeom>
          <a:noFill/>
          <a:ln>
            <a:noFill/>
          </a:ln>
        </p:spPr>
      </p:pic>
      <p:sp>
        <p:nvSpPr>
          <p:cNvPr id="12" name="Google Shape;418;g338791501f0_0_33">
            <a:extLst>
              <a:ext uri="{FF2B5EF4-FFF2-40B4-BE49-F238E27FC236}">
                <a16:creationId xmlns:a16="http://schemas.microsoft.com/office/drawing/2014/main" id="{DDDEC874-E1AA-4928-BE70-D2C89E4A4A98}"/>
              </a:ext>
            </a:extLst>
          </p:cNvPr>
          <p:cNvSpPr txBox="1"/>
          <p:nvPr/>
        </p:nvSpPr>
        <p:spPr>
          <a:xfrm>
            <a:off x="8774690" y="1011554"/>
            <a:ext cx="3234421" cy="5551415"/>
          </a:xfrm>
          <a:prstGeom prst="rect">
            <a:avLst/>
          </a:prstGeom>
          <a:noFill/>
          <a:ln>
            <a:noFill/>
          </a:ln>
        </p:spPr>
        <p:txBody>
          <a:bodyPr spcFirstLastPara="1" wrap="square" lIns="91425" tIns="91425" rIns="91425" bIns="91425" anchor="t" anchorCtr="0">
            <a:noAutofit/>
          </a:bodyPr>
          <a:lstStyle/>
          <a:p>
            <a:pPr marL="400050" lvl="0" indent="-285750" algn="l" rtl="0">
              <a:spcBef>
                <a:spcPts val="0"/>
              </a:spcBef>
              <a:spcAft>
                <a:spcPts val="0"/>
              </a:spcAft>
              <a:buClr>
                <a:schemeClr val="dk1"/>
              </a:buClr>
              <a:buSzPts val="1800"/>
              <a:buFont typeface="Wingdings" panose="05000000000000000000" pitchFamily="2" charset="2"/>
              <a:buChar char="Ø"/>
            </a:pPr>
            <a:r>
              <a:rPr lang="vi-VN" b="0" i="0" dirty="0">
                <a:solidFill>
                  <a:srgbClr val="F93535"/>
                </a:solidFill>
                <a:effectLst/>
                <a:latin typeface="fkGroteskNeue"/>
              </a:rPr>
              <a:t>Đối với các sản phẩm ở phân khúc giá thấp, rủi ro tài chính khi mua không đáng kể</a:t>
            </a:r>
            <a:r>
              <a:rPr lang="vi-VN" b="0" i="0" dirty="0">
                <a:effectLst/>
                <a:latin typeface="fkGroteskNeue"/>
              </a:rPr>
              <a:t>. Do đó, khách hàng ít đắn đo hơn và thường đưa ra quyết định mua hàng nhanh chóng, dựa trên nhu cầu tức thời hoặc sự tiện lợi. Điều này giải thích tại sao xếp hạng của các sản phẩm này ít ảnh hưởng đến quyết định mua sắm của họ.</a:t>
            </a:r>
            <a:endParaRPr lang="en-US" b="0" i="0" dirty="0">
              <a:effectLst/>
              <a:latin typeface="fkGroteskNeue"/>
            </a:endParaRPr>
          </a:p>
          <a:p>
            <a:pPr marL="400050" lvl="0" indent="-285750" algn="l" rtl="0">
              <a:spcBef>
                <a:spcPts val="0"/>
              </a:spcBef>
              <a:spcAft>
                <a:spcPts val="0"/>
              </a:spcAft>
              <a:buClr>
                <a:schemeClr val="dk1"/>
              </a:buClr>
              <a:buSzPts val="1800"/>
              <a:buFont typeface="Wingdings" panose="05000000000000000000" pitchFamily="2" charset="2"/>
              <a:buChar char="Ø"/>
            </a:pPr>
            <a:endParaRPr lang="en-US" dirty="0">
              <a:latin typeface="fkGroteskNeue"/>
            </a:endParaRPr>
          </a:p>
          <a:p>
            <a:pPr marL="400050" lvl="0" indent="-285750" algn="l" rtl="0">
              <a:spcBef>
                <a:spcPts val="0"/>
              </a:spcBef>
              <a:spcAft>
                <a:spcPts val="0"/>
              </a:spcAft>
              <a:buClr>
                <a:schemeClr val="dk1"/>
              </a:buClr>
              <a:buSzPts val="1800"/>
              <a:buFont typeface="Wingdings" panose="05000000000000000000" pitchFamily="2" charset="2"/>
              <a:buChar char="Ø"/>
            </a:pPr>
            <a:r>
              <a:rPr lang="en-US" dirty="0">
                <a:latin typeface="fkGroteskNeue"/>
              </a:rPr>
              <a:t>C</a:t>
            </a:r>
            <a:r>
              <a:rPr lang="vi-VN" b="0" i="0" dirty="0">
                <a:effectLst/>
                <a:latin typeface="fkGroteskNeue"/>
              </a:rPr>
              <a:t>ác sản phẩm giá rẻ thường có xếp hạng thấp hơn nhưng vẫn được chiết khấu cao, cho thấy chúng </a:t>
            </a:r>
            <a:r>
              <a:rPr lang="vi-VN" b="0" i="0" dirty="0">
                <a:solidFill>
                  <a:srgbClr val="F93535"/>
                </a:solidFill>
                <a:effectLst/>
                <a:latin typeface="fkGroteskNeue"/>
              </a:rPr>
              <a:t>vẫn thu hút được người mua bất chấp đánh giá không cao.</a:t>
            </a:r>
            <a:endParaRPr sz="1800" dirty="0">
              <a:solidFill>
                <a:srgbClr val="F93535"/>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7" name="Google Shape;427;g338791501f0_0_50"/>
          <p:cNvPicPr preferRelativeResize="0"/>
          <p:nvPr/>
        </p:nvPicPr>
        <p:blipFill>
          <a:blip r:embed="rId3">
            <a:alphaModFix/>
          </a:blip>
          <a:stretch>
            <a:fillRect/>
          </a:stretch>
        </p:blipFill>
        <p:spPr>
          <a:xfrm>
            <a:off x="152400" y="1219307"/>
            <a:ext cx="8994300" cy="4992475"/>
          </a:xfrm>
          <a:prstGeom prst="rect">
            <a:avLst/>
          </a:prstGeom>
          <a:noFill/>
          <a:ln>
            <a:noFill/>
          </a:ln>
        </p:spPr>
      </p:pic>
      <p:sp>
        <p:nvSpPr>
          <p:cNvPr id="428" name="Google Shape;428;g338791501f0_0_50"/>
          <p:cNvSpPr/>
          <p:nvPr/>
        </p:nvSpPr>
        <p:spPr>
          <a:xfrm rot="-4419349">
            <a:off x="1900403" y="586713"/>
            <a:ext cx="1711046" cy="4044675"/>
          </a:xfrm>
          <a:prstGeom prst="ellipse">
            <a:avLst/>
          </a:prstGeom>
          <a:noFill/>
          <a:ln w="12700" cap="flat" cmpd="sng">
            <a:solidFill>
              <a:srgbClr val="F935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0" name="Google Shape;430;g338791501f0_0_50"/>
          <p:cNvSpPr txBox="1"/>
          <p:nvPr/>
        </p:nvSpPr>
        <p:spPr>
          <a:xfrm>
            <a:off x="2755926" y="6224239"/>
            <a:ext cx="4536519" cy="6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err="1">
                <a:solidFill>
                  <a:schemeClr val="dk1"/>
                </a:solidFill>
                <a:latin typeface="Calibri"/>
                <a:ea typeface="Calibri"/>
                <a:cs typeface="Calibri"/>
                <a:sym typeface="Calibri"/>
              </a:rPr>
              <a:t>Các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sản</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phẩm</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tiêu</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biểu</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thuộc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phân</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khúc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giá</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bình</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thường</a:t>
            </a:r>
            <a:r>
              <a:rPr lang="en-US" sz="1400" b="1"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Sport Wear, TV, Fridge, Strollers, Bags, Toys, Home Audio</a:t>
            </a:r>
            <a:endParaRPr sz="1400" dirty="0">
              <a:solidFill>
                <a:schemeClr val="dk1"/>
              </a:solidFill>
              <a:latin typeface="Calibri"/>
              <a:ea typeface="Calibri"/>
              <a:cs typeface="Calibri"/>
              <a:sym typeface="Calibri"/>
            </a:endParaRPr>
          </a:p>
        </p:txBody>
      </p:sp>
      <p:sp>
        <p:nvSpPr>
          <p:cNvPr id="7" name="Google Shape;417;g338791501f0_0_33">
            <a:extLst>
              <a:ext uri="{FF2B5EF4-FFF2-40B4-BE49-F238E27FC236}">
                <a16:creationId xmlns:a16="http://schemas.microsoft.com/office/drawing/2014/main" id="{B66F65E0-D1EB-4687-97C7-A70833AE6E21}"/>
              </a:ext>
            </a:extLst>
          </p:cNvPr>
          <p:cNvSpPr txBox="1"/>
          <p:nvPr/>
        </p:nvSpPr>
        <p:spPr>
          <a:xfrm>
            <a:off x="683820" y="285034"/>
            <a:ext cx="9675447"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rgbClr val="F93535"/>
                </a:solidFill>
                <a:latin typeface="Calibri"/>
                <a:ea typeface="Calibri"/>
                <a:cs typeface="Calibri"/>
                <a:sym typeface="Calibri"/>
              </a:rPr>
              <a:t>Phân</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tích</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hành</a:t>
            </a:r>
            <a:r>
              <a:rPr lang="en-US" sz="2800" b="1" dirty="0">
                <a:solidFill>
                  <a:srgbClr val="F93535"/>
                </a:solidFill>
                <a:latin typeface="Calibri"/>
                <a:ea typeface="Calibri"/>
                <a:cs typeface="Calibri"/>
                <a:sym typeface="Calibri"/>
              </a:rPr>
              <a:t> vi </a:t>
            </a:r>
            <a:r>
              <a:rPr lang="en-US" sz="2800" b="1" dirty="0" err="1">
                <a:solidFill>
                  <a:srgbClr val="F93535"/>
                </a:solidFill>
                <a:latin typeface="Calibri"/>
                <a:ea typeface="Calibri"/>
                <a:cs typeface="Calibri"/>
                <a:sym typeface="Calibri"/>
              </a:rPr>
              <a:t>mua</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sắm</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dựa</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trên</a:t>
            </a:r>
            <a:r>
              <a:rPr lang="en-US" sz="2800" b="1" dirty="0">
                <a:solidFill>
                  <a:srgbClr val="F93535"/>
                </a:solidFill>
                <a:latin typeface="Calibri"/>
                <a:ea typeface="Calibri"/>
                <a:cs typeface="Calibri"/>
                <a:sym typeface="Calibri"/>
              </a:rPr>
              <a:t> ratings </a:t>
            </a:r>
            <a:r>
              <a:rPr lang="en-US" sz="2800" b="1" dirty="0" err="1">
                <a:solidFill>
                  <a:srgbClr val="F93535"/>
                </a:solidFill>
                <a:latin typeface="Calibri"/>
                <a:ea typeface="Calibri"/>
                <a:cs typeface="Calibri"/>
                <a:sym typeface="Calibri"/>
              </a:rPr>
              <a:t>và</a:t>
            </a:r>
            <a:r>
              <a:rPr lang="en-US" sz="2800" b="1" dirty="0">
                <a:solidFill>
                  <a:srgbClr val="F93535"/>
                </a:solidFill>
                <a:latin typeface="Calibri"/>
                <a:ea typeface="Calibri"/>
                <a:cs typeface="Calibri"/>
                <a:sym typeface="Calibri"/>
              </a:rPr>
              <a:t> % </a:t>
            </a:r>
            <a:r>
              <a:rPr lang="en-US" sz="2800" b="1" dirty="0" err="1">
                <a:solidFill>
                  <a:srgbClr val="F93535"/>
                </a:solidFill>
                <a:latin typeface="Calibri"/>
                <a:ea typeface="Calibri"/>
                <a:cs typeface="Calibri"/>
                <a:sym typeface="Calibri"/>
              </a:rPr>
              <a:t>discount_price</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theo</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phân</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khúc</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giá</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bình</a:t>
            </a:r>
            <a:r>
              <a:rPr lang="en-US" sz="2800" b="1" dirty="0">
                <a:solidFill>
                  <a:srgbClr val="F93535"/>
                </a:solidFill>
                <a:latin typeface="Calibri"/>
                <a:ea typeface="Calibri"/>
                <a:cs typeface="Calibri"/>
                <a:sym typeface="Calibri"/>
              </a:rPr>
              <a:t> </a:t>
            </a:r>
            <a:r>
              <a:rPr lang="en-US" sz="2800" b="1" dirty="0" err="1">
                <a:solidFill>
                  <a:srgbClr val="F93535"/>
                </a:solidFill>
                <a:latin typeface="Calibri"/>
                <a:ea typeface="Calibri"/>
                <a:cs typeface="Calibri"/>
                <a:sym typeface="Calibri"/>
              </a:rPr>
              <a:t>thường</a:t>
            </a:r>
            <a:endParaRPr sz="2800" b="1" dirty="0">
              <a:solidFill>
                <a:srgbClr val="F93535"/>
              </a:solidFill>
              <a:latin typeface="Calibri"/>
              <a:ea typeface="Calibri"/>
              <a:cs typeface="Calibri"/>
              <a:sym typeface="Calibri"/>
            </a:endParaRPr>
          </a:p>
        </p:txBody>
      </p:sp>
      <p:pic>
        <p:nvPicPr>
          <p:cNvPr id="10" name="Google Shape;408;g338791501f0_0_12">
            <a:extLst>
              <a:ext uri="{FF2B5EF4-FFF2-40B4-BE49-F238E27FC236}">
                <a16:creationId xmlns:a16="http://schemas.microsoft.com/office/drawing/2014/main" id="{A694BC22-9915-4534-8988-3353955AD8FF}"/>
              </a:ext>
            </a:extLst>
          </p:cNvPr>
          <p:cNvPicPr preferRelativeResize="0"/>
          <p:nvPr/>
        </p:nvPicPr>
        <p:blipFill rotWithShape="1">
          <a:blip r:embed="rId4">
            <a:alphaModFix/>
          </a:blip>
          <a:srcRect t="68944" b="14046"/>
          <a:stretch/>
        </p:blipFill>
        <p:spPr>
          <a:xfrm>
            <a:off x="5664857" y="925865"/>
            <a:ext cx="2211780" cy="238271"/>
          </a:xfrm>
          <a:prstGeom prst="rect">
            <a:avLst/>
          </a:prstGeom>
          <a:noFill/>
          <a:ln>
            <a:noFill/>
          </a:ln>
        </p:spPr>
      </p:pic>
      <p:sp>
        <p:nvSpPr>
          <p:cNvPr id="15" name="Google Shape;426;g338791501f0_0_50">
            <a:extLst>
              <a:ext uri="{FF2B5EF4-FFF2-40B4-BE49-F238E27FC236}">
                <a16:creationId xmlns:a16="http://schemas.microsoft.com/office/drawing/2014/main" id="{DEB74E6E-9946-4D26-84B7-C0D518792A58}"/>
              </a:ext>
            </a:extLst>
          </p:cNvPr>
          <p:cNvSpPr txBox="1"/>
          <p:nvPr/>
        </p:nvSpPr>
        <p:spPr>
          <a:xfrm>
            <a:off x="8269895" y="950818"/>
            <a:ext cx="3587794" cy="5472300"/>
          </a:xfrm>
          <a:prstGeom prst="rect">
            <a:avLst/>
          </a:prstGeom>
          <a:solidFill>
            <a:schemeClr val="bg1"/>
          </a:solidFill>
          <a:ln>
            <a:noFill/>
          </a:ln>
        </p:spPr>
        <p:txBody>
          <a:bodyPr spcFirstLastPara="1" wrap="square" lIns="91425" tIns="91425" rIns="91425" bIns="91425" anchor="t" anchorCtr="0">
            <a:noAutofit/>
          </a:bodyPr>
          <a:lstStyle/>
          <a:p>
            <a:pPr marL="285750" indent="-285750" algn="l">
              <a:buFont typeface="Wingdings" panose="05000000000000000000" pitchFamily="2" charset="2"/>
              <a:buChar char="Ø"/>
            </a:pPr>
            <a:r>
              <a:rPr lang="vi-VN" b="0" i="0" dirty="0">
                <a:effectLst/>
                <a:latin typeface="fkGroteskNeue"/>
              </a:rPr>
              <a:t>Ở phân khúc giá bình thường, khách hàng thường </a:t>
            </a:r>
            <a:r>
              <a:rPr lang="vi-VN" b="0" i="0" dirty="0">
                <a:solidFill>
                  <a:srgbClr val="F93535"/>
                </a:solidFill>
                <a:effectLst/>
                <a:latin typeface="fkGroteskNeue"/>
              </a:rPr>
              <a:t>tìm kiếm sự cân bằng giữa giá cả và chất lượng sản phẩm</a:t>
            </a:r>
            <a:r>
              <a:rPr lang="vi-VN" b="0" i="0" dirty="0">
                <a:effectLst/>
                <a:latin typeface="fkGroteskNeue"/>
              </a:rPr>
              <a:t>. Họ sẵn sàng chi trả một mức giá hợp lý để đổi lại những giá trị mà sản phẩm mang lại.</a:t>
            </a:r>
            <a:endParaRPr lang="en-US" b="0" i="0" dirty="0">
              <a:effectLst/>
              <a:latin typeface="fkGroteskNeue"/>
            </a:endParaRPr>
          </a:p>
          <a:p>
            <a:pPr algn="l"/>
            <a:endParaRPr lang="vi-VN" b="0" i="0" dirty="0">
              <a:effectLst/>
              <a:latin typeface="fkGroteskNeue"/>
            </a:endParaRPr>
          </a:p>
          <a:p>
            <a:pPr marL="285750" indent="-285750" algn="l">
              <a:buFont typeface="Wingdings" panose="05000000000000000000" pitchFamily="2" charset="2"/>
              <a:buChar char="Ø"/>
            </a:pPr>
            <a:r>
              <a:rPr lang="en-US" b="0" i="0" dirty="0" err="1">
                <a:effectLst/>
                <a:latin typeface="fkGroteskNeue"/>
              </a:rPr>
              <a:t>Một</a:t>
            </a:r>
            <a:r>
              <a:rPr lang="en-US" b="0" i="0" dirty="0">
                <a:effectLst/>
                <a:latin typeface="fkGroteskNeue"/>
              </a:rPr>
              <a:t> </a:t>
            </a:r>
            <a:r>
              <a:rPr lang="en-US" b="0" i="0" dirty="0" err="1">
                <a:effectLst/>
                <a:latin typeface="fkGroteskNeue"/>
              </a:rPr>
              <a:t>số</a:t>
            </a:r>
            <a:r>
              <a:rPr lang="en-US" b="0" i="0" dirty="0">
                <a:effectLst/>
                <a:latin typeface="fkGroteskNeue"/>
              </a:rPr>
              <a:t> </a:t>
            </a:r>
            <a:r>
              <a:rPr lang="vi-VN" b="0" i="0" dirty="0">
                <a:effectLst/>
                <a:latin typeface="fkGroteskNeue"/>
              </a:rPr>
              <a:t>sản phẩm trong phân khúc này </a:t>
            </a:r>
            <a:r>
              <a:rPr lang="vi-VN" b="0" i="0" dirty="0">
                <a:solidFill>
                  <a:srgbClr val="F93535"/>
                </a:solidFill>
                <a:effectLst/>
                <a:latin typeface="fkGroteskNeue"/>
              </a:rPr>
              <a:t>không cần thiết phải giảm giá sâu mà vẫn thu hút được sự quan tâm của khách hàng</a:t>
            </a:r>
            <a:r>
              <a:rPr lang="vi-VN" b="0" i="0" dirty="0">
                <a:effectLst/>
                <a:latin typeface="fkGroteskNeue"/>
              </a:rPr>
              <a:t>. Điều này cho thấy người tiêu dùng </a:t>
            </a:r>
            <a:r>
              <a:rPr lang="vi-VN" b="0" i="0" dirty="0">
                <a:solidFill>
                  <a:srgbClr val="F93535"/>
                </a:solidFill>
                <a:effectLst/>
                <a:latin typeface="fkGroteskNeue"/>
              </a:rPr>
              <a:t>đánh giá cao sự ổn định về giá cả và chất lượng nhất quán,</a:t>
            </a:r>
            <a:r>
              <a:rPr lang="vi-VN" b="0" i="0" dirty="0">
                <a:effectLst/>
                <a:latin typeface="fkGroteskNeue"/>
              </a:rPr>
              <a:t> tạo dựng niềm tin và thúc đẩy họ mua hàng mà không cần đến các chương trình khuyến mãi.</a:t>
            </a: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338791501f0_0_60"/>
          <p:cNvPicPr preferRelativeResize="0"/>
          <p:nvPr/>
        </p:nvPicPr>
        <p:blipFill>
          <a:blip r:embed="rId3">
            <a:alphaModFix/>
          </a:blip>
          <a:stretch>
            <a:fillRect/>
          </a:stretch>
        </p:blipFill>
        <p:spPr>
          <a:xfrm>
            <a:off x="127536" y="1070706"/>
            <a:ext cx="8903500" cy="5212900"/>
          </a:xfrm>
          <a:prstGeom prst="rect">
            <a:avLst/>
          </a:prstGeom>
          <a:noFill/>
          <a:ln>
            <a:noFill/>
          </a:ln>
        </p:spPr>
      </p:pic>
      <p:sp>
        <p:nvSpPr>
          <p:cNvPr id="436" name="Google Shape;436;g338791501f0_0_60"/>
          <p:cNvSpPr txBox="1"/>
          <p:nvPr/>
        </p:nvSpPr>
        <p:spPr>
          <a:xfrm>
            <a:off x="8751624" y="740700"/>
            <a:ext cx="3106200" cy="550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n-US" sz="1800" dirty="0" err="1">
                <a:solidFill>
                  <a:srgbClr val="F93535"/>
                </a:solidFill>
                <a:latin typeface="Calibri"/>
                <a:ea typeface="Calibri"/>
                <a:cs typeface="Calibri"/>
                <a:sym typeface="Calibri"/>
              </a:rPr>
              <a:t>Đối</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với</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sản</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phẩm</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giá</a:t>
            </a:r>
            <a:r>
              <a:rPr lang="en-US" sz="1800" dirty="0">
                <a:solidFill>
                  <a:srgbClr val="F93535"/>
                </a:solidFill>
                <a:latin typeface="Calibri"/>
                <a:ea typeface="Calibri"/>
                <a:cs typeface="Calibri"/>
                <a:sym typeface="Calibri"/>
              </a:rPr>
              <a:t> </a:t>
            </a:r>
            <a:r>
              <a:rPr lang="en-US" sz="1800" u="sng" dirty="0" err="1">
                <a:solidFill>
                  <a:srgbClr val="F93535"/>
                </a:solidFill>
                <a:latin typeface="Calibri"/>
                <a:ea typeface="Calibri"/>
                <a:cs typeface="Calibri"/>
                <a:sym typeface="Calibri"/>
              </a:rPr>
              <a:t>cao</a:t>
            </a:r>
            <a:r>
              <a:rPr lang="en-US" sz="1800" dirty="0">
                <a:solidFill>
                  <a:srgbClr val="F93535"/>
                </a:solidFill>
                <a:latin typeface="Calibri"/>
                <a:ea typeface="Calibri"/>
                <a:cs typeface="Calibri"/>
                <a:sym typeface="Calibri"/>
              </a:rPr>
              <a:t>: </a:t>
            </a:r>
            <a:r>
              <a:rPr lang="en-US" sz="1800" dirty="0" err="1">
                <a:solidFill>
                  <a:schemeClr val="dk1"/>
                </a:solidFill>
                <a:latin typeface="Calibri"/>
                <a:ea typeface="Calibri"/>
                <a:cs typeface="Calibri"/>
                <a:sym typeface="Calibri"/>
              </a:rPr>
              <a:t>Các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sản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phẩm</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giá</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cao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thường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được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xem</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một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khoản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đầu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tư</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lớn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vậy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khách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hàng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cẩn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trọng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hơn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trong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quyết</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định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mua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sắm</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457200" lvl="0" indent="0" algn="l" rtl="0">
              <a:spcBef>
                <a:spcPts val="0"/>
              </a:spcBef>
              <a:spcAft>
                <a:spcPts val="0"/>
              </a:spcAft>
              <a:buNone/>
            </a:pP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err="1">
                <a:solidFill>
                  <a:srgbClr val="F93535"/>
                </a:solidFill>
                <a:latin typeface="Calibri"/>
                <a:ea typeface="Calibri"/>
                <a:cs typeface="Calibri"/>
                <a:sym typeface="Calibri"/>
              </a:rPr>
              <a:t>Ưu</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đãi</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giá</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ảnh</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hưởng</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lớn</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đến</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mức</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độ</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tiếp</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cận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Giá</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cao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thường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yếu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tố</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cản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trở</a:t>
            </a:r>
            <a:r>
              <a:rPr lang="en-US" sz="1800" dirty="0">
                <a:solidFill>
                  <a:schemeClr val="dk1"/>
                </a:solidFill>
                <a:latin typeface="Calibri"/>
                <a:ea typeface="Calibri"/>
                <a:cs typeface="Calibri"/>
                <a:sym typeface="Calibri"/>
              </a:rPr>
              <a:t> chính </a:t>
            </a:r>
            <a:r>
              <a:rPr lang="en-US" sz="1800" dirty="0" err="1">
                <a:solidFill>
                  <a:schemeClr val="dk1"/>
                </a:solidFill>
                <a:latin typeface="Calibri"/>
                <a:ea typeface="Calibri"/>
                <a:cs typeface="Calibri"/>
                <a:sym typeface="Calibri"/>
              </a:rPr>
              <a:t>khi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mua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sắm</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nhưng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có</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ưu</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đãi</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rào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cản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này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giảm</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xuống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khiến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sản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phẩm</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trở</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nên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dễ</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tiếp</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cận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hơn</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457200" lvl="0" indent="0" algn="l" rtl="0">
              <a:spcBef>
                <a:spcPts val="0"/>
              </a:spcBef>
              <a:spcAft>
                <a:spcPts val="0"/>
              </a:spcAft>
              <a:buNone/>
            </a:pPr>
            <a:endParaRPr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dirty="0">
                <a:solidFill>
                  <a:srgbClr val="F93535"/>
                </a:solidFill>
                <a:latin typeface="Calibri"/>
                <a:ea typeface="Calibri"/>
                <a:cs typeface="Calibri"/>
                <a:sym typeface="Calibri"/>
              </a:rPr>
              <a:t>Khi ratings </a:t>
            </a:r>
            <a:r>
              <a:rPr lang="en-US" sz="1800" dirty="0" err="1">
                <a:solidFill>
                  <a:srgbClr val="F93535"/>
                </a:solidFill>
                <a:latin typeface="Calibri"/>
                <a:ea typeface="Calibri"/>
                <a:cs typeface="Calibri"/>
                <a:sym typeface="Calibri"/>
              </a:rPr>
              <a:t>cao</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và</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ưu</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đãi</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giá</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kết</a:t>
            </a:r>
            <a:r>
              <a:rPr lang="en-US" sz="1800" dirty="0">
                <a:solidFill>
                  <a:srgbClr val="F93535"/>
                </a:solidFill>
                <a:latin typeface="Calibri"/>
                <a:ea typeface="Calibri"/>
                <a:cs typeface="Calibri"/>
                <a:sym typeface="Calibri"/>
              </a:rPr>
              <a:t> </a:t>
            </a:r>
            <a:r>
              <a:rPr lang="en-US" sz="1800" dirty="0" err="1">
                <a:solidFill>
                  <a:srgbClr val="F93535"/>
                </a:solidFill>
                <a:latin typeface="Calibri"/>
                <a:ea typeface="Calibri"/>
                <a:cs typeface="Calibri"/>
                <a:sym typeface="Calibri"/>
              </a:rPr>
              <a:t>hợp</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tạo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động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lực</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mạnh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mẽ</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để</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khách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hàng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hành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động</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nhanh</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hơn</a:t>
            </a: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37" name="Google Shape;437;g338791501f0_0_60"/>
          <p:cNvSpPr/>
          <p:nvPr/>
        </p:nvSpPr>
        <p:spPr>
          <a:xfrm rot="-6145930">
            <a:off x="2234973" y="-107206"/>
            <a:ext cx="2237977" cy="5506125"/>
          </a:xfrm>
          <a:prstGeom prst="ellipse">
            <a:avLst/>
          </a:prstGeom>
          <a:noFill/>
          <a:ln w="12700" cap="flat" cmpd="sng">
            <a:solidFill>
              <a:srgbClr val="FF191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g338791501f0_0_60"/>
          <p:cNvSpPr txBox="1"/>
          <p:nvPr/>
        </p:nvSpPr>
        <p:spPr>
          <a:xfrm>
            <a:off x="595819" y="263665"/>
            <a:ext cx="9663749"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dirty="0">
                <a:solidFill>
                  <a:srgbClr val="F93535"/>
                </a:solidFill>
                <a:latin typeface="Calibri"/>
                <a:ea typeface="Calibri"/>
                <a:cs typeface="Calibri"/>
                <a:sym typeface="Calibri"/>
              </a:rPr>
              <a:t>Phân tích hành vi mua sắm dựa trên ratings và % discount_price theo phân khúc giá </a:t>
            </a:r>
            <a:r>
              <a:rPr lang="en-US" sz="2800" b="1" dirty="0" err="1">
                <a:solidFill>
                  <a:srgbClr val="F93535"/>
                </a:solidFill>
                <a:latin typeface="Calibri"/>
                <a:ea typeface="Calibri"/>
                <a:cs typeface="Calibri"/>
                <a:sym typeface="Calibri"/>
              </a:rPr>
              <a:t>đắt</a:t>
            </a:r>
            <a:endParaRPr lang="vi-VN" sz="2800" b="1" dirty="0">
              <a:solidFill>
                <a:srgbClr val="F93535"/>
              </a:solidFill>
              <a:latin typeface="Calibri"/>
              <a:ea typeface="Calibri"/>
              <a:cs typeface="Calibri"/>
              <a:sym typeface="Calibri"/>
            </a:endParaRPr>
          </a:p>
        </p:txBody>
      </p:sp>
      <p:sp>
        <p:nvSpPr>
          <p:cNvPr id="439" name="Google Shape;439;g338791501f0_0_60"/>
          <p:cNvSpPr txBox="1"/>
          <p:nvPr/>
        </p:nvSpPr>
        <p:spPr>
          <a:xfrm>
            <a:off x="2723817" y="6242100"/>
            <a:ext cx="4829127" cy="6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err="1">
                <a:solidFill>
                  <a:schemeClr val="dk1"/>
                </a:solidFill>
                <a:latin typeface="Calibri"/>
                <a:ea typeface="Calibri"/>
                <a:cs typeface="Calibri"/>
                <a:sym typeface="Calibri"/>
              </a:rPr>
              <a:t>Các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sản</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phẩm</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tiêu</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biểu</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thuộc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phân</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khúc</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giá</a:t>
            </a:r>
            <a:r>
              <a:rPr lang="en-US" sz="1400" b="1" dirty="0">
                <a:solidFill>
                  <a:schemeClr val="dk1"/>
                </a:solidFill>
                <a:latin typeface="Calibri"/>
                <a:ea typeface="Calibri"/>
                <a:cs typeface="Calibri"/>
                <a:sym typeface="Calibri"/>
              </a:rPr>
              <a:t> </a:t>
            </a:r>
            <a:r>
              <a:rPr lang="en-US" sz="1400" b="1" dirty="0" err="1">
                <a:solidFill>
                  <a:schemeClr val="dk1"/>
                </a:solidFill>
                <a:latin typeface="Calibri"/>
                <a:ea typeface="Calibri"/>
                <a:cs typeface="Calibri"/>
                <a:sym typeface="Calibri"/>
              </a:rPr>
              <a:t>cao</a:t>
            </a:r>
            <a:r>
              <a:rPr lang="en-US" sz="1400" b="1" dirty="0">
                <a:solidFill>
                  <a:schemeClr val="dk1"/>
                </a:solidFill>
                <a:latin typeface="Calibri"/>
                <a:ea typeface="Calibri"/>
                <a:cs typeface="Calibri"/>
                <a:sym typeface="Calibri"/>
              </a:rPr>
              <a:t>: </a:t>
            </a:r>
            <a:r>
              <a:rPr lang="en-US" sz="1400" dirty="0">
                <a:solidFill>
                  <a:schemeClr val="dk1"/>
                </a:solidFill>
                <a:latin typeface="Calibri"/>
                <a:ea typeface="Calibri"/>
                <a:cs typeface="Calibri"/>
                <a:sym typeface="Calibri"/>
              </a:rPr>
              <a:t>Televisions, Air Conditioner, Washing Machine, Equipment, Fridge, </a:t>
            </a:r>
            <a:r>
              <a:rPr lang="en-US" sz="1400" dirty="0" err="1">
                <a:solidFill>
                  <a:schemeClr val="dk1"/>
                </a:solidFill>
                <a:latin typeface="Calibri"/>
                <a:ea typeface="Calibri"/>
                <a:cs typeface="Calibri"/>
                <a:sym typeface="Calibri"/>
              </a:rPr>
              <a:t>Jewellery</a:t>
            </a:r>
            <a:endParaRPr sz="1400" dirty="0">
              <a:solidFill>
                <a:schemeClr val="dk1"/>
              </a:solidFill>
              <a:latin typeface="Calibri"/>
              <a:ea typeface="Calibri"/>
              <a:cs typeface="Calibri"/>
              <a:sym typeface="Calibri"/>
            </a:endParaRPr>
          </a:p>
        </p:txBody>
      </p:sp>
      <p:pic>
        <p:nvPicPr>
          <p:cNvPr id="7" name="Google Shape;409;g338791501f0_0_12">
            <a:extLst>
              <a:ext uri="{FF2B5EF4-FFF2-40B4-BE49-F238E27FC236}">
                <a16:creationId xmlns:a16="http://schemas.microsoft.com/office/drawing/2014/main" id="{9AFBB5E4-CE01-4BBB-8259-5FE7BFC6B951}"/>
              </a:ext>
            </a:extLst>
          </p:cNvPr>
          <p:cNvPicPr preferRelativeResize="0"/>
          <p:nvPr/>
        </p:nvPicPr>
        <p:blipFill rotWithShape="1">
          <a:blip r:embed="rId4">
            <a:alphaModFix/>
          </a:blip>
          <a:srcRect t="42498" b="30624"/>
          <a:stretch/>
        </p:blipFill>
        <p:spPr>
          <a:xfrm>
            <a:off x="4321803" y="841233"/>
            <a:ext cx="2211780" cy="376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g338791501f0_0_80"/>
          <p:cNvPicPr preferRelativeResize="0"/>
          <p:nvPr/>
        </p:nvPicPr>
        <p:blipFill>
          <a:blip r:embed="rId3">
            <a:alphaModFix/>
          </a:blip>
          <a:stretch>
            <a:fillRect/>
          </a:stretch>
        </p:blipFill>
        <p:spPr>
          <a:xfrm>
            <a:off x="514888" y="1323109"/>
            <a:ext cx="8329924" cy="4649589"/>
          </a:xfrm>
          <a:prstGeom prst="rect">
            <a:avLst/>
          </a:prstGeom>
          <a:noFill/>
          <a:ln>
            <a:noFill/>
          </a:ln>
        </p:spPr>
      </p:pic>
      <p:sp>
        <p:nvSpPr>
          <p:cNvPr id="446" name="Google Shape;446;g338791501f0_0_80"/>
          <p:cNvSpPr txBox="1"/>
          <p:nvPr/>
        </p:nvSpPr>
        <p:spPr>
          <a:xfrm>
            <a:off x="514888" y="398774"/>
            <a:ext cx="11375100" cy="8463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800" b="1" dirty="0">
                <a:solidFill>
                  <a:srgbClr val="F93535"/>
                </a:solidFill>
                <a:latin typeface="Calibri"/>
                <a:ea typeface="Calibri"/>
                <a:cs typeface="Calibri"/>
                <a:sym typeface="Calibri"/>
              </a:rPr>
              <a:t>Phân tích hành vi mua sắm dựa trên ratings và % discount_price</a:t>
            </a:r>
            <a:endParaRPr lang="en-US" sz="2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100" b="1" dirty="0">
                <a:solidFill>
                  <a:schemeClr val="dk1"/>
                </a:solidFill>
                <a:latin typeface="Calibri"/>
                <a:ea typeface="Calibri"/>
                <a:cs typeface="Calibri"/>
                <a:sym typeface="Calibri"/>
              </a:rPr>
              <a:t>Khi </a:t>
            </a:r>
            <a:r>
              <a:rPr lang="en-US" sz="2100" b="1" dirty="0" err="1">
                <a:solidFill>
                  <a:schemeClr val="dk1"/>
                </a:solidFill>
                <a:latin typeface="Calibri"/>
                <a:ea typeface="Calibri"/>
                <a:cs typeface="Calibri"/>
                <a:sym typeface="Calibri"/>
              </a:rPr>
              <a:t>Nào</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Giảm</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Giá</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Không</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Còn</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Hiệu</a:t>
            </a:r>
            <a:r>
              <a:rPr lang="en-US" sz="2100" b="1" dirty="0">
                <a:solidFill>
                  <a:schemeClr val="dk1"/>
                </a:solidFill>
                <a:latin typeface="Calibri"/>
                <a:ea typeface="Calibri"/>
                <a:cs typeface="Calibri"/>
                <a:sym typeface="Calibri"/>
              </a:rPr>
              <a:t> </a:t>
            </a:r>
            <a:r>
              <a:rPr lang="en-US" sz="2100" b="1" dirty="0" err="1">
                <a:solidFill>
                  <a:schemeClr val="dk1"/>
                </a:solidFill>
                <a:latin typeface="Calibri"/>
                <a:ea typeface="Calibri"/>
                <a:cs typeface="Calibri"/>
                <a:sym typeface="Calibri"/>
              </a:rPr>
              <a:t>Quả</a:t>
            </a:r>
            <a:r>
              <a:rPr lang="en-US" sz="2100" b="1" dirty="0">
                <a:solidFill>
                  <a:schemeClr val="dk1"/>
                </a:solidFill>
                <a:latin typeface="Calibri"/>
                <a:ea typeface="Calibri"/>
                <a:cs typeface="Calibri"/>
                <a:sym typeface="Calibri"/>
              </a:rPr>
              <a:t>?</a:t>
            </a:r>
            <a:endParaRPr sz="2100" b="1" dirty="0">
              <a:solidFill>
                <a:schemeClr val="dk1"/>
              </a:solidFill>
              <a:latin typeface="Calibri"/>
              <a:ea typeface="Calibri"/>
              <a:cs typeface="Calibri"/>
              <a:sym typeface="Calibri"/>
            </a:endParaRPr>
          </a:p>
        </p:txBody>
      </p:sp>
      <p:sp>
        <p:nvSpPr>
          <p:cNvPr id="447" name="Google Shape;447;g338791501f0_0_80"/>
          <p:cNvSpPr txBox="1"/>
          <p:nvPr/>
        </p:nvSpPr>
        <p:spPr>
          <a:xfrm>
            <a:off x="8435733" y="1516505"/>
            <a:ext cx="3669792" cy="5323500"/>
          </a:xfrm>
          <a:prstGeom prst="rect">
            <a:avLst/>
          </a:prstGeom>
          <a:noFill/>
          <a:ln>
            <a:noFill/>
          </a:ln>
        </p:spPr>
        <p:txBody>
          <a:bodyPr spcFirstLastPara="1" wrap="square" lIns="91425" tIns="91425" rIns="91425" bIns="91425" anchor="t" anchorCtr="0">
            <a:noAutofit/>
          </a:bodyPr>
          <a:lstStyle/>
          <a:p>
            <a:pPr marL="285750" indent="-285750" algn="l">
              <a:buFont typeface="Wingdings" panose="05000000000000000000" pitchFamily="2" charset="2"/>
              <a:buChar char="Ø"/>
            </a:pPr>
            <a:r>
              <a:rPr lang="en-US" b="0" i="0" dirty="0">
                <a:solidFill>
                  <a:srgbClr val="F93535"/>
                </a:solidFill>
                <a:effectLst/>
                <a:latin typeface="fkGroteskNeue"/>
              </a:rPr>
              <a:t>T</a:t>
            </a:r>
            <a:r>
              <a:rPr lang="vi-VN" b="0" i="0" dirty="0">
                <a:solidFill>
                  <a:srgbClr val="F93535"/>
                </a:solidFill>
                <a:effectLst/>
                <a:latin typeface="fkGroteskNeue"/>
              </a:rPr>
              <a:t>âm lý người tiêu dùng về giá trị cảm nhận</a:t>
            </a:r>
            <a:r>
              <a:rPr lang="vi-VN" b="0" i="0" dirty="0">
                <a:effectLst/>
                <a:latin typeface="fkGroteskNeue"/>
              </a:rPr>
              <a:t>. Khi một sản phẩm được giảm giá quá sâu so với mức giá thông thường, khách hàng có thể nghi ngờ về chất lượng thực sự của nó hoặc cho rằng sản phẩm không còn hấp dẫn như trước.</a:t>
            </a:r>
            <a:endParaRPr lang="en-US" b="0" i="0" dirty="0">
              <a:effectLst/>
              <a:latin typeface="fkGroteskNeue"/>
            </a:endParaRPr>
          </a:p>
          <a:p>
            <a:pPr marL="285750" indent="-285750" algn="l">
              <a:buFont typeface="Wingdings" panose="05000000000000000000" pitchFamily="2" charset="2"/>
              <a:buChar char="Ø"/>
            </a:pPr>
            <a:endParaRPr lang="vi-VN" b="0" i="0" dirty="0">
              <a:effectLst/>
              <a:latin typeface="fkGroteskNeue"/>
            </a:endParaRPr>
          </a:p>
          <a:p>
            <a:pPr marL="285750" indent="-285750" algn="l">
              <a:buFont typeface="Wingdings" panose="05000000000000000000" pitchFamily="2" charset="2"/>
              <a:buChar char="Ø"/>
            </a:pPr>
            <a:r>
              <a:rPr lang="vi-VN" b="0" i="0" dirty="0">
                <a:solidFill>
                  <a:srgbClr val="F93535"/>
                </a:solidFill>
                <a:effectLst/>
                <a:latin typeface="fkGroteskNeue"/>
              </a:rPr>
              <a:t>Việc giảm giá quá mức có thể vô tình "phá giá" sản phẩm </a:t>
            </a:r>
            <a:r>
              <a:rPr lang="vi-VN" b="0" i="0" dirty="0">
                <a:effectLst/>
                <a:latin typeface="fkGroteskNeue"/>
              </a:rPr>
              <a:t>trong mắt khách hàng, khiến họ mất đi hứng thú mua sắm. Thay vì kích thích nhu cầu, một mức chiết khấu quá lớn đôi khi lại tạo ra sự phản tác dụng, khiến người tiêu dùng e ngại và quay lưng lại với sản phẩm.</a:t>
            </a:r>
          </a:p>
          <a:p>
            <a:pPr marL="0" lvl="0" indent="0" algn="l" rtl="0">
              <a:spcBef>
                <a:spcPts val="1200"/>
              </a:spcBef>
              <a:spcAft>
                <a:spcPts val="0"/>
              </a:spcAft>
              <a:buNone/>
            </a:pPr>
            <a:endParaRPr sz="1800" dirty="0">
              <a:solidFill>
                <a:schemeClr val="dk1"/>
              </a:solidFill>
              <a:latin typeface="Calibri"/>
              <a:ea typeface="Calibri"/>
              <a:cs typeface="Calibri"/>
              <a:sym typeface="Calibri"/>
            </a:endParaRPr>
          </a:p>
        </p:txBody>
      </p:sp>
      <p:sp>
        <p:nvSpPr>
          <p:cNvPr id="448" name="Google Shape;448;g338791501f0_0_80"/>
          <p:cNvSpPr txBox="1"/>
          <p:nvPr/>
        </p:nvSpPr>
        <p:spPr>
          <a:xfrm>
            <a:off x="657821" y="5794732"/>
            <a:ext cx="7634980" cy="80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vi-VN" sz="1600" b="0" i="0" dirty="0">
                <a:effectLst/>
                <a:latin typeface="Calibri" panose="020F0502020204030204" pitchFamily="34" charset="0"/>
                <a:cs typeface="Calibri" panose="020F0502020204030204" pitchFamily="34" charset="0"/>
              </a:rPr>
              <a:t>Mặc dù việc giảm giá là một chiến lược hiệu quả để thu hút khách hàng, nhưng biểu đồ cho thấy mức chiết khấu vượt quá 50% có thể không còn mang lại hiệu quả tương ứng</a:t>
            </a:r>
            <a:endParaRPr sz="16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7BCFB8C2-DE8A-4C8D-9EC1-532FF9648ACB}"/>
              </a:ext>
            </a:extLst>
          </p:cNvPr>
          <p:cNvGrpSpPr/>
          <p:nvPr/>
        </p:nvGrpSpPr>
        <p:grpSpPr>
          <a:xfrm>
            <a:off x="2255461" y="0"/>
            <a:ext cx="9936539" cy="6858000"/>
            <a:chOff x="-3645" y="0"/>
            <a:chExt cx="9936539" cy="685800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3645"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5176" y="0"/>
              <a:ext cx="616771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5185"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58340"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5176"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58331"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5176"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58331"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5176"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400729" cy="847700"/>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58331"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5176"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58331"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grpSp>
      <p:sp>
        <p:nvSpPr>
          <p:cNvPr id="61" name="Rectangle 60">
            <a:extLst>
              <a:ext uri="{FF2B5EF4-FFF2-40B4-BE49-F238E27FC236}">
                <a16:creationId xmlns:a16="http://schemas.microsoft.com/office/drawing/2014/main" id="{3558C553-5929-4871-8A84-41ECA36D69B3}"/>
              </a:ext>
            </a:extLst>
          </p:cNvPr>
          <p:cNvSpPr/>
          <p:nvPr/>
        </p:nvSpPr>
        <p:spPr>
          <a:xfrm>
            <a:off x="-1" y="0"/>
            <a:ext cx="6024283" cy="6858000"/>
          </a:xfrm>
          <a:prstGeom prst="rect">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3" name="Title 1">
            <a:extLst>
              <a:ext uri="{FF2B5EF4-FFF2-40B4-BE49-F238E27FC236}">
                <a16:creationId xmlns:a16="http://schemas.microsoft.com/office/drawing/2014/main" id="{C62B1BFD-F679-4B9F-BBF8-B14BFF4D4625}"/>
              </a:ext>
            </a:extLst>
          </p:cNvPr>
          <p:cNvSpPr>
            <a:spLocks noGrp="1"/>
          </p:cNvSpPr>
          <p:nvPr>
            <p:ph type="title"/>
          </p:nvPr>
        </p:nvSpPr>
        <p:spPr>
          <a:xfrm>
            <a:off x="208323" y="2716334"/>
            <a:ext cx="2310591" cy="1325563"/>
          </a:xfrm>
        </p:spPr>
        <p:txBody>
          <a:bodyPr>
            <a:normAutofit/>
          </a:bodyPr>
          <a:lstStyle/>
          <a:p>
            <a:r>
              <a:rPr lang="en-US" sz="3600" b="1" dirty="0">
                <a:solidFill>
                  <a:srgbClr val="FF0000"/>
                </a:solidFill>
                <a:latin typeface="+mn-lt"/>
                <a:cs typeface="Arial" panose="020B0604020202020204" pitchFamily="34" charset="0"/>
              </a:rPr>
              <a:t>Table of Contents</a:t>
            </a:r>
          </a:p>
        </p:txBody>
      </p:sp>
    </p:spTree>
    <p:extLst>
      <p:ext uri="{BB962C8B-B14F-4D97-AF65-F5344CB8AC3E}">
        <p14:creationId xmlns:p14="http://schemas.microsoft.com/office/powerpoint/2010/main" val="285032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758394-4394-4E02-B7BB-7A78002036DB}"/>
              </a:ext>
            </a:extLst>
          </p:cNvPr>
          <p:cNvPicPr>
            <a:picLocks noChangeAspect="1"/>
          </p:cNvPicPr>
          <p:nvPr/>
        </p:nvPicPr>
        <p:blipFill>
          <a:blip r:embed="rId3"/>
          <a:stretch>
            <a:fillRect/>
          </a:stretch>
        </p:blipFill>
        <p:spPr>
          <a:xfrm>
            <a:off x="713232" y="1529950"/>
            <a:ext cx="3358768" cy="2882348"/>
          </a:xfrm>
          <a:prstGeom prst="rect">
            <a:avLst/>
          </a:prstGeom>
          <a:ln>
            <a:solidFill>
              <a:schemeClr val="bg2"/>
            </a:solidFill>
          </a:ln>
        </p:spPr>
      </p:pic>
      <p:sp>
        <p:nvSpPr>
          <p:cNvPr id="11" name="TextBox 10">
            <a:extLst>
              <a:ext uri="{FF2B5EF4-FFF2-40B4-BE49-F238E27FC236}">
                <a16:creationId xmlns:a16="http://schemas.microsoft.com/office/drawing/2014/main" id="{D3056D9E-C5AA-4B4C-AA73-4F98D35ADC34}"/>
              </a:ext>
            </a:extLst>
          </p:cNvPr>
          <p:cNvSpPr txBox="1"/>
          <p:nvPr/>
        </p:nvSpPr>
        <p:spPr>
          <a:xfrm>
            <a:off x="713231" y="4452050"/>
            <a:ext cx="4343599" cy="2031325"/>
          </a:xfrm>
          <a:prstGeom prst="rect">
            <a:avLst/>
          </a:prstGeom>
          <a:noFill/>
        </p:spPr>
        <p:txBody>
          <a:bodyPr wrap="square">
            <a:spAutoFit/>
          </a:bodyPr>
          <a:lstStyle/>
          <a:p>
            <a:pPr marL="182563" indent="-182563">
              <a:buFont typeface="Arial" panose="020B0604020202020204" pitchFamily="34" charset="0"/>
              <a:buChar char="•"/>
            </a:pPr>
            <a:r>
              <a:rPr lang="vi-VN" dirty="0">
                <a:latin typeface="Calibri" panose="020F0502020204030204" pitchFamily="34" charset="0"/>
                <a:cs typeface="Calibri" panose="020F0502020204030204" pitchFamily="34" charset="0"/>
              </a:rPr>
              <a:t>Tổng số l</a:t>
            </a:r>
            <a:r>
              <a:rPr lang="en-US" dirty="0" err="1">
                <a:latin typeface="Calibri" panose="020F0502020204030204" pitchFamily="34" charset="0"/>
                <a:cs typeface="Calibri" panose="020F0502020204030204" pitchFamily="34" charset="0"/>
              </a:rPr>
              <a:t>ượt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no_of_ratings</a:t>
            </a:r>
            <a:r>
              <a:rPr lang="vi-VN" dirty="0">
                <a:latin typeface="Calibri" panose="020F0502020204030204" pitchFamily="34" charset="0"/>
                <a:cs typeface="Calibri" panose="020F0502020204030204" pitchFamily="34" charset="0"/>
              </a:rPr>
              <a:t> xếp hạng theo nhà cung cấp:</a:t>
            </a:r>
            <a:endParaRPr lang="en-US" b="0" i="0" dirty="0">
              <a:effectLst/>
              <a:latin typeface="Calibri" panose="020F0502020204030204" pitchFamily="34" charset="0"/>
              <a:cs typeface="Calibri" panose="020F0502020204030204" pitchFamily="34" charset="0"/>
            </a:endParaRPr>
          </a:p>
          <a:p>
            <a:pPr marL="622300" indent="-347663" algn="l">
              <a:buFont typeface="Wingdings" panose="05000000000000000000" pitchFamily="2" charset="2"/>
              <a:buChar char="Ø"/>
            </a:pPr>
            <a:r>
              <a:rPr lang="vi-VN" b="0" i="0" dirty="0">
                <a:solidFill>
                  <a:srgbClr val="F93535"/>
                </a:solidFill>
                <a:effectLst/>
                <a:latin typeface="Calibri" panose="020F0502020204030204" pitchFamily="34" charset="0"/>
                <a:cs typeface="Calibri" panose="020F0502020204030204" pitchFamily="34" charset="0"/>
              </a:rPr>
              <a:t>Amazon có số lượng xếp hạng cao </a:t>
            </a:r>
            <a:r>
              <a:rPr lang="vi-VN" b="0" i="0" dirty="0">
                <a:effectLst/>
                <a:latin typeface="Calibri" panose="020F0502020204030204" pitchFamily="34" charset="0"/>
                <a:cs typeface="Calibri" panose="020F0502020204030204" pitchFamily="34" charset="0"/>
              </a:rPr>
              <a:t>hơn đáng kể so với các nhà cung cấp khác (Shopnet, Puma và PC). Điều này cho thấy sự hiện diện và mức độ phổ biến lớn hơn của Amazon.</a:t>
            </a:r>
          </a:p>
        </p:txBody>
      </p:sp>
      <p:pic>
        <p:nvPicPr>
          <p:cNvPr id="12" name="Picture 11">
            <a:extLst>
              <a:ext uri="{FF2B5EF4-FFF2-40B4-BE49-F238E27FC236}">
                <a16:creationId xmlns:a16="http://schemas.microsoft.com/office/drawing/2014/main" id="{A4D6FEF8-DAFC-4FC4-885D-7002F2DA57D0}"/>
              </a:ext>
            </a:extLst>
          </p:cNvPr>
          <p:cNvPicPr>
            <a:picLocks noChangeAspect="1"/>
          </p:cNvPicPr>
          <p:nvPr/>
        </p:nvPicPr>
        <p:blipFill>
          <a:blip r:embed="rId4"/>
          <a:stretch>
            <a:fillRect/>
          </a:stretch>
        </p:blipFill>
        <p:spPr>
          <a:xfrm>
            <a:off x="5690527" y="1528949"/>
            <a:ext cx="5267074" cy="2884350"/>
          </a:xfrm>
          <a:prstGeom prst="rect">
            <a:avLst/>
          </a:prstGeom>
          <a:ln>
            <a:solidFill>
              <a:schemeClr val="bg2"/>
            </a:solidFill>
          </a:ln>
        </p:spPr>
      </p:pic>
      <p:sp>
        <p:nvSpPr>
          <p:cNvPr id="13" name="TextBox 12">
            <a:extLst>
              <a:ext uri="{FF2B5EF4-FFF2-40B4-BE49-F238E27FC236}">
                <a16:creationId xmlns:a16="http://schemas.microsoft.com/office/drawing/2014/main" id="{512E996F-F97C-4DF5-A9B3-8432D0D40F3B}"/>
              </a:ext>
            </a:extLst>
          </p:cNvPr>
          <p:cNvSpPr txBox="1"/>
          <p:nvPr/>
        </p:nvSpPr>
        <p:spPr>
          <a:xfrm>
            <a:off x="5507712" y="4576033"/>
            <a:ext cx="5971057" cy="2031325"/>
          </a:xfrm>
          <a:prstGeom prst="rect">
            <a:avLst/>
          </a:prstGeom>
          <a:noFill/>
        </p:spPr>
        <p:txBody>
          <a:bodyPr wrap="square">
            <a:spAutoFit/>
          </a:bodyPr>
          <a:lstStyle/>
          <a:p>
            <a:pPr marL="285750" indent="-285750" algn="l">
              <a:buFont typeface="Arial" panose="020B0604020202020204" pitchFamily="34" charset="0"/>
              <a:buChar char="•"/>
            </a:pPr>
            <a:r>
              <a:rPr lang="vi-VN" b="0" i="0" dirty="0">
                <a:effectLst/>
                <a:latin typeface="Calibri" panose="020F0502020204030204" pitchFamily="34" charset="0"/>
                <a:cs typeface="Calibri" panose="020F0502020204030204" pitchFamily="34" charset="0"/>
              </a:rPr>
              <a:t>Tỷ lệ chiết khấu theo </a:t>
            </a:r>
            <a:r>
              <a:rPr lang="en-US" b="0" i="0" dirty="0" err="1">
                <a:effectLst/>
                <a:latin typeface="Calibri" panose="020F0502020204030204" pitchFamily="34" charset="0"/>
                <a:cs typeface="Calibri" panose="020F0502020204030204" pitchFamily="34" charset="0"/>
              </a:rPr>
              <a:t>main_category</a:t>
            </a:r>
            <a:r>
              <a:rPr lang="vi-VN" b="0" i="0" dirty="0">
                <a:effectLst/>
                <a:latin typeface="Calibri" panose="020F0502020204030204" pitchFamily="34" charset="0"/>
                <a:cs typeface="Calibri" panose="020F0502020204030204" pitchFamily="34" charset="0"/>
              </a:rPr>
              <a:t>:</a:t>
            </a:r>
          </a:p>
          <a:p>
            <a:pPr marL="742950" lvl="1" indent="-285750" algn="l">
              <a:buFont typeface="Wingdings" panose="05000000000000000000" pitchFamily="2" charset="2"/>
              <a:buChar char="Ø"/>
            </a:pPr>
            <a:r>
              <a:rPr lang="vi-VN" b="0" i="0" dirty="0">
                <a:solidFill>
                  <a:srgbClr val="F93535"/>
                </a:solidFill>
                <a:effectLst/>
                <a:latin typeface="Calibri" panose="020F0502020204030204" pitchFamily="34" charset="0"/>
                <a:cs typeface="Calibri" panose="020F0502020204030204" pitchFamily="34" charset="0"/>
              </a:rPr>
              <a:t>"Quần áo nữ" có tỷ lệ chiết khấu cao nhất</a:t>
            </a:r>
            <a:r>
              <a:rPr lang="vi-VN" b="0" i="0" dirty="0">
                <a:effectLst/>
                <a:latin typeface="Calibri" panose="020F0502020204030204" pitchFamily="34" charset="0"/>
                <a:cs typeface="Calibri" panose="020F0502020204030204" pitchFamily="34" charset="0"/>
              </a:rPr>
              <a:t>, tiếp theo là "Túi xách &amp; hành lý" và "Nhà bếp &amp; đồ dùng gia đình".</a:t>
            </a:r>
          </a:p>
          <a:p>
            <a:pPr marL="742950" lvl="1" indent="-285750" algn="l">
              <a:buFont typeface="Wingdings" panose="05000000000000000000" pitchFamily="2" charset="2"/>
              <a:buChar char="Ø"/>
            </a:pPr>
            <a:r>
              <a:rPr lang="vi-VN" b="0" i="0" dirty="0">
                <a:effectLst/>
                <a:latin typeface="Calibri" panose="020F0502020204030204" pitchFamily="34" charset="0"/>
                <a:cs typeface="Calibri" panose="020F0502020204030204" pitchFamily="34" charset="0"/>
              </a:rPr>
              <a:t>Có một xu hướng giảm dần về tỷ lệ chiết khấu khi di chuyển dọc theo các danh mục, với "</a:t>
            </a:r>
            <a:r>
              <a:rPr lang="vi-VN" b="0" i="0" dirty="0">
                <a:solidFill>
                  <a:srgbClr val="F93535"/>
                </a:solidFill>
                <a:effectLst/>
                <a:latin typeface="Calibri" panose="020F0502020204030204" pitchFamily="34" charset="0"/>
                <a:cs typeface="Calibri" panose="020F0502020204030204" pitchFamily="34" charset="0"/>
              </a:rPr>
              <a:t>Đồ gia dụng, nhà bếp, vật nuôi" có tỷ lệ chiết khấu thấp nhất.</a:t>
            </a:r>
          </a:p>
        </p:txBody>
      </p:sp>
      <p:sp>
        <p:nvSpPr>
          <p:cNvPr id="14" name="Title 1">
            <a:extLst>
              <a:ext uri="{FF2B5EF4-FFF2-40B4-BE49-F238E27FC236}">
                <a16:creationId xmlns:a16="http://schemas.microsoft.com/office/drawing/2014/main" id="{12626028-2947-4A26-B642-3D92456236F1}"/>
              </a:ext>
            </a:extLst>
          </p:cNvPr>
          <p:cNvSpPr>
            <a:spLocks noGrp="1"/>
          </p:cNvSpPr>
          <p:nvPr>
            <p:ph type="title"/>
          </p:nvPr>
        </p:nvSpPr>
        <p:spPr>
          <a:xfrm>
            <a:off x="713231" y="510361"/>
            <a:ext cx="10244369" cy="1019589"/>
          </a:xfrm>
          <a:solidFill>
            <a:schemeClr val="bg1"/>
          </a:solidFill>
        </p:spPr>
        <p:txBody>
          <a:bodyPr>
            <a:noAutofit/>
          </a:bodyPr>
          <a:lstStyle/>
          <a:p>
            <a:pPr marL="0" lvl="0" indent="0" algn="l" rtl="0">
              <a:spcBef>
                <a:spcPts val="0"/>
              </a:spcBef>
              <a:spcAft>
                <a:spcPts val="0"/>
              </a:spcAft>
              <a:buClr>
                <a:schemeClr val="dk1"/>
              </a:buClr>
              <a:buSzPts val="1100"/>
              <a:buFont typeface="Arial"/>
              <a:buNone/>
            </a:pP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r>
              <a:rPr lang="en-US" sz="2800" b="1" dirty="0" err="1">
                <a:solidFill>
                  <a:srgbClr val="FF0000"/>
                </a:solidFill>
                <a:latin typeface="Calibri"/>
                <a:ea typeface="Calibri"/>
                <a:cs typeface="Calibri"/>
                <a:sym typeface="Calibri"/>
              </a:rPr>
              <a:t>Xếp</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hạng</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số</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lượt</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no_of_ratings</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và</a:t>
            </a:r>
            <a:r>
              <a:rPr lang="en-US" sz="2800" b="1" dirty="0">
                <a:solidFill>
                  <a:srgbClr val="FF0000"/>
                </a:solidFill>
                <a:latin typeface="Calibri"/>
                <a:ea typeface="Calibri"/>
                <a:cs typeface="Calibri"/>
                <a:sym typeface="Calibri"/>
              </a:rPr>
              <a:t> % </a:t>
            </a:r>
            <a:r>
              <a:rPr lang="en-US" sz="2800" b="1" dirty="0" err="1">
                <a:solidFill>
                  <a:srgbClr val="FF0000"/>
                </a:solidFill>
                <a:latin typeface="Calibri"/>
                <a:ea typeface="Calibri"/>
                <a:cs typeface="Calibri"/>
                <a:sym typeface="Calibri"/>
              </a:rPr>
              <a:t>discount_price</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theo</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main_category</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và</a:t>
            </a:r>
            <a:r>
              <a:rPr lang="en-US" sz="2800" b="1" dirty="0">
                <a:solidFill>
                  <a:srgbClr val="FF0000"/>
                </a:solidFill>
                <a:latin typeface="Calibri"/>
                <a:ea typeface="Calibri"/>
                <a:cs typeface="Calibri"/>
                <a:sym typeface="Calibri"/>
              </a:rPr>
              <a:t> supplier</a:t>
            </a: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endParaRPr lang="vi-VN" sz="4800" b="1" dirty="0">
              <a:solidFill>
                <a:srgbClr val="FF0000"/>
              </a:solidFill>
              <a:latin typeface="Calibri"/>
              <a:ea typeface="Calibri"/>
              <a:cs typeface="Calibri"/>
              <a:sym typeface="Calibri"/>
            </a:endParaRPr>
          </a:p>
        </p:txBody>
      </p:sp>
      <p:sp>
        <p:nvSpPr>
          <p:cNvPr id="15" name="Rectangle 14">
            <a:extLst>
              <a:ext uri="{FF2B5EF4-FFF2-40B4-BE49-F238E27FC236}">
                <a16:creationId xmlns:a16="http://schemas.microsoft.com/office/drawing/2014/main" id="{0F44B13E-A2C3-4B29-90B0-0A363EC8CC98}"/>
              </a:ext>
            </a:extLst>
          </p:cNvPr>
          <p:cNvSpPr/>
          <p:nvPr/>
        </p:nvSpPr>
        <p:spPr>
          <a:xfrm>
            <a:off x="6291072" y="1955461"/>
            <a:ext cx="768096" cy="2067899"/>
          </a:xfrm>
          <a:prstGeom prst="rect">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10525D-D8C7-4CB3-AC5E-A142537D4249}"/>
              </a:ext>
            </a:extLst>
          </p:cNvPr>
          <p:cNvSpPr/>
          <p:nvPr/>
        </p:nvSpPr>
        <p:spPr>
          <a:xfrm>
            <a:off x="1234399" y="2019042"/>
            <a:ext cx="768096" cy="2067899"/>
          </a:xfrm>
          <a:prstGeom prst="rect">
            <a:avLst/>
          </a:prstGeom>
          <a:noFill/>
          <a:ln>
            <a:solidFill>
              <a:srgbClr val="F935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12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905F8-CF3B-44C6-B795-16478041B67A}"/>
              </a:ext>
            </a:extLst>
          </p:cNvPr>
          <p:cNvPicPr>
            <a:picLocks noChangeAspect="1"/>
          </p:cNvPicPr>
          <p:nvPr/>
        </p:nvPicPr>
        <p:blipFill>
          <a:blip r:embed="rId2"/>
          <a:stretch>
            <a:fillRect/>
          </a:stretch>
        </p:blipFill>
        <p:spPr>
          <a:xfrm>
            <a:off x="713231" y="1529950"/>
            <a:ext cx="8120818" cy="4559954"/>
          </a:xfrm>
          <a:prstGeom prst="rect">
            <a:avLst/>
          </a:prstGeom>
          <a:ln>
            <a:solidFill>
              <a:schemeClr val="bg2"/>
            </a:solidFill>
          </a:ln>
        </p:spPr>
      </p:pic>
      <p:sp>
        <p:nvSpPr>
          <p:cNvPr id="6" name="Title 1">
            <a:extLst>
              <a:ext uri="{FF2B5EF4-FFF2-40B4-BE49-F238E27FC236}">
                <a16:creationId xmlns:a16="http://schemas.microsoft.com/office/drawing/2014/main" id="{56F73387-BE92-4572-966D-1392F0DCAE38}"/>
              </a:ext>
            </a:extLst>
          </p:cNvPr>
          <p:cNvSpPr>
            <a:spLocks noGrp="1"/>
          </p:cNvSpPr>
          <p:nvPr>
            <p:ph type="title"/>
          </p:nvPr>
        </p:nvSpPr>
        <p:spPr>
          <a:xfrm>
            <a:off x="713231" y="510361"/>
            <a:ext cx="10244369" cy="1019589"/>
          </a:xfrm>
          <a:solidFill>
            <a:schemeClr val="bg1"/>
          </a:solidFill>
        </p:spPr>
        <p:txBody>
          <a:bodyPr>
            <a:noAutofit/>
          </a:bodyPr>
          <a:lstStyle/>
          <a:p>
            <a:pPr marL="0" lvl="0" indent="0" algn="l" rtl="0">
              <a:spcBef>
                <a:spcPts val="0"/>
              </a:spcBef>
              <a:spcAft>
                <a:spcPts val="0"/>
              </a:spcAft>
              <a:buClr>
                <a:schemeClr val="dk1"/>
              </a:buClr>
              <a:buSzPts val="1100"/>
              <a:buFont typeface="Arial"/>
              <a:buNone/>
            </a:pP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r>
              <a:rPr lang="en-US" sz="2800" b="1" dirty="0" err="1">
                <a:solidFill>
                  <a:srgbClr val="FF0000"/>
                </a:solidFill>
                <a:latin typeface="Calibri"/>
                <a:ea typeface="Calibri"/>
                <a:cs typeface="Calibri"/>
                <a:sym typeface="Calibri"/>
              </a:rPr>
              <a:t>Xếp</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hạng</a:t>
            </a:r>
            <a:r>
              <a:rPr lang="en-US" sz="2800" b="1" dirty="0">
                <a:solidFill>
                  <a:srgbClr val="FF0000"/>
                </a:solidFill>
                <a:latin typeface="Calibri"/>
                <a:ea typeface="Calibri"/>
                <a:cs typeface="Calibri"/>
                <a:sym typeface="Calibri"/>
              </a:rPr>
              <a:t> % </a:t>
            </a:r>
            <a:r>
              <a:rPr lang="en-US" sz="2800" b="1" dirty="0" err="1">
                <a:solidFill>
                  <a:srgbClr val="FF0000"/>
                </a:solidFill>
                <a:latin typeface="Calibri"/>
                <a:ea typeface="Calibri"/>
                <a:cs typeface="Calibri"/>
                <a:sym typeface="Calibri"/>
              </a:rPr>
              <a:t>discount_price</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theo</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main_categogy</a:t>
            </a:r>
            <a:r>
              <a:rPr lang="en-US" sz="2800" b="1" dirty="0">
                <a:solidFill>
                  <a:srgbClr val="FF0000"/>
                </a:solidFill>
                <a:latin typeface="Calibri"/>
                <a:ea typeface="Calibri"/>
                <a:cs typeface="Calibri"/>
                <a:sym typeface="Calibri"/>
              </a:rPr>
              <a:t> </a:t>
            </a:r>
            <a:r>
              <a:rPr lang="en-US" sz="2800" b="1" dirty="0" err="1">
                <a:solidFill>
                  <a:srgbClr val="FF0000"/>
                </a:solidFill>
                <a:latin typeface="Calibri"/>
                <a:ea typeface="Calibri"/>
                <a:cs typeface="Calibri"/>
                <a:sym typeface="Calibri"/>
              </a:rPr>
              <a:t>và</a:t>
            </a:r>
            <a:r>
              <a:rPr lang="en-US" sz="2800" b="1" dirty="0">
                <a:solidFill>
                  <a:srgbClr val="FF0000"/>
                </a:solidFill>
                <a:latin typeface="Calibri"/>
                <a:ea typeface="Calibri"/>
                <a:cs typeface="Calibri"/>
                <a:sym typeface="Calibri"/>
              </a:rPr>
              <a:t> supplier </a:t>
            </a:r>
            <a:br>
              <a:rPr lang="en-US" sz="2800" b="1" dirty="0">
                <a:solidFill>
                  <a:srgbClr val="FF0000"/>
                </a:solidFill>
                <a:latin typeface="Calibri"/>
                <a:ea typeface="Calibri"/>
                <a:cs typeface="Calibri"/>
                <a:sym typeface="Calibri"/>
              </a:rPr>
            </a:br>
            <a:br>
              <a:rPr lang="en-US" sz="2800" b="1" dirty="0">
                <a:solidFill>
                  <a:srgbClr val="FF0000"/>
                </a:solidFill>
                <a:latin typeface="Calibri"/>
                <a:ea typeface="Calibri"/>
                <a:cs typeface="Calibri"/>
                <a:sym typeface="Calibri"/>
              </a:rPr>
            </a:br>
            <a:endParaRPr lang="vi-VN" sz="4800" b="1" dirty="0">
              <a:solidFill>
                <a:srgbClr val="FF0000"/>
              </a:solidFill>
              <a:latin typeface="Calibri"/>
              <a:ea typeface="Calibri"/>
              <a:cs typeface="Calibri"/>
              <a:sym typeface="Calibri"/>
            </a:endParaRPr>
          </a:p>
        </p:txBody>
      </p:sp>
      <p:sp>
        <p:nvSpPr>
          <p:cNvPr id="8" name="TextBox 7">
            <a:extLst>
              <a:ext uri="{FF2B5EF4-FFF2-40B4-BE49-F238E27FC236}">
                <a16:creationId xmlns:a16="http://schemas.microsoft.com/office/drawing/2014/main" id="{89153305-69A4-46F0-9B00-F4AC359B844C}"/>
              </a:ext>
            </a:extLst>
          </p:cNvPr>
          <p:cNvSpPr txBox="1"/>
          <p:nvPr/>
        </p:nvSpPr>
        <p:spPr>
          <a:xfrm>
            <a:off x="8429245" y="1397675"/>
            <a:ext cx="3476243" cy="3693319"/>
          </a:xfrm>
          <a:prstGeom prst="rect">
            <a:avLst/>
          </a:prstGeom>
          <a:noFill/>
        </p:spPr>
        <p:txBody>
          <a:bodyPr wrap="square">
            <a:spAutoFit/>
          </a:bodyPr>
          <a:lstStyle/>
          <a:p>
            <a:pPr marL="742950" lvl="1" indent="-285750" algn="l">
              <a:buFont typeface="Wingdings" panose="05000000000000000000" pitchFamily="2" charset="2"/>
              <a:buChar char="Ø"/>
            </a:pPr>
            <a:r>
              <a:rPr lang="vi-VN" b="0" i="0" dirty="0">
                <a:solidFill>
                  <a:srgbClr val="F93535"/>
                </a:solidFill>
                <a:effectLst/>
                <a:latin typeface="Calibri" panose="020F0502020204030204" pitchFamily="34" charset="0"/>
                <a:cs typeface="Calibri" panose="020F0502020204030204" pitchFamily="34" charset="0"/>
              </a:rPr>
              <a:t>Amazon có tỷ lệ chiết khấu cao hơn </a:t>
            </a:r>
            <a:r>
              <a:rPr lang="vi-VN" b="0" i="0" dirty="0">
                <a:effectLst/>
                <a:latin typeface="Calibri" panose="020F0502020204030204" pitchFamily="34" charset="0"/>
                <a:cs typeface="Calibri" panose="020F0502020204030204" pitchFamily="34" charset="0"/>
              </a:rPr>
              <a:t>cho hầu hết các danh mục so với Puma và Shopnet.</a:t>
            </a:r>
            <a:endParaRPr lang="en-US" b="0" i="0" dirty="0">
              <a:effectLst/>
              <a:latin typeface="Calibri" panose="020F0502020204030204" pitchFamily="34" charset="0"/>
              <a:cs typeface="Calibri" panose="020F0502020204030204" pitchFamily="34" charset="0"/>
            </a:endParaRPr>
          </a:p>
          <a:p>
            <a:pPr lvl="1" algn="l"/>
            <a:endParaRPr lang="vi-VN" b="0" i="0" dirty="0">
              <a:effectLst/>
              <a:latin typeface="Calibri" panose="020F0502020204030204" pitchFamily="34" charset="0"/>
              <a:cs typeface="Calibri" panose="020F0502020204030204" pitchFamily="34" charset="0"/>
            </a:endParaRPr>
          </a:p>
          <a:p>
            <a:pPr marL="742950" lvl="1" indent="-285750" algn="l">
              <a:buFont typeface="Wingdings" panose="05000000000000000000" pitchFamily="2" charset="2"/>
              <a:buChar char="Ø"/>
            </a:pPr>
            <a:r>
              <a:rPr lang="vi-VN" b="0" i="0" dirty="0">
                <a:effectLst/>
                <a:latin typeface="Calibri" panose="020F0502020204030204" pitchFamily="34" charset="0"/>
                <a:cs typeface="Calibri" panose="020F0502020204030204" pitchFamily="34" charset="0"/>
              </a:rPr>
              <a:t>Tỷ lệ chiết khấu thay đổi khác nhau giữa các danh mục và nhà cung cấp, cho thấy các</a:t>
            </a:r>
            <a:r>
              <a:rPr lang="vi-VN" b="0" i="0" dirty="0">
                <a:solidFill>
                  <a:srgbClr val="F93535"/>
                </a:solidFill>
                <a:effectLst/>
                <a:latin typeface="Calibri" panose="020F0502020204030204" pitchFamily="34" charset="0"/>
                <a:cs typeface="Calibri" panose="020F0502020204030204" pitchFamily="34" charset="0"/>
              </a:rPr>
              <a:t> chiến lược định giá khác nhau</a:t>
            </a:r>
            <a:r>
              <a:rPr lang="vi-VN" b="0" i="0" dirty="0">
                <a:effectLst/>
                <a:latin typeface="Calibri" panose="020F0502020204030204" pitchFamily="34" charset="0"/>
                <a:cs typeface="Calibri" panose="020F0502020204030204" pitchFamily="34" charset="0"/>
              </a:rPr>
              <a:t>. Ví dụ: Shopnet có vẻ có tỷ lệ chiết khấu cao hơn cho "thiết bị" so với Amazon và Puma.</a:t>
            </a:r>
          </a:p>
        </p:txBody>
      </p:sp>
    </p:spTree>
    <p:extLst>
      <p:ext uri="{BB962C8B-B14F-4D97-AF65-F5344CB8AC3E}">
        <p14:creationId xmlns:p14="http://schemas.microsoft.com/office/powerpoint/2010/main" val="706872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A1B2-58E8-4D04-B004-D7E9A12E26B4}"/>
              </a:ext>
            </a:extLst>
          </p:cNvPr>
          <p:cNvSpPr>
            <a:spLocks noGrp="1"/>
          </p:cNvSpPr>
          <p:nvPr>
            <p:ph type="title"/>
          </p:nvPr>
        </p:nvSpPr>
        <p:spPr>
          <a:xfrm>
            <a:off x="838200" y="365125"/>
            <a:ext cx="9878568" cy="1325563"/>
          </a:xfrm>
        </p:spPr>
        <p:txBody>
          <a:bodyPr>
            <a:normAutofit/>
          </a:bodyPr>
          <a:lstStyle/>
          <a:p>
            <a:r>
              <a:rPr lang="en-US" sz="2800" b="1" dirty="0" err="1">
                <a:solidFill>
                  <a:srgbClr val="F93535"/>
                </a:solidFill>
                <a:latin typeface="+mn-lt"/>
              </a:rPr>
              <a:t>Tương</a:t>
            </a:r>
            <a:r>
              <a:rPr lang="en-US" sz="2800" b="1" dirty="0">
                <a:solidFill>
                  <a:srgbClr val="F93535"/>
                </a:solidFill>
                <a:latin typeface="+mn-lt"/>
              </a:rPr>
              <a:t> </a:t>
            </a:r>
            <a:r>
              <a:rPr lang="en-US" sz="2800" b="1" dirty="0" err="1">
                <a:solidFill>
                  <a:srgbClr val="F93535"/>
                </a:solidFill>
                <a:latin typeface="+mn-lt"/>
              </a:rPr>
              <a:t>quan</a:t>
            </a:r>
            <a:r>
              <a:rPr lang="en-US" sz="2800" b="1" dirty="0">
                <a:solidFill>
                  <a:srgbClr val="F93535"/>
                </a:solidFill>
                <a:latin typeface="+mn-lt"/>
              </a:rPr>
              <a:t> </a:t>
            </a:r>
            <a:r>
              <a:rPr lang="en-US" sz="2800" b="1" dirty="0" err="1">
                <a:solidFill>
                  <a:srgbClr val="F93535"/>
                </a:solidFill>
                <a:latin typeface="+mn-lt"/>
              </a:rPr>
              <a:t>cao</a:t>
            </a:r>
            <a:r>
              <a:rPr lang="en-US" sz="2800" b="1" dirty="0">
                <a:solidFill>
                  <a:srgbClr val="F93535"/>
                </a:solidFill>
                <a:latin typeface="+mn-lt"/>
              </a:rPr>
              <a:t> </a:t>
            </a:r>
            <a:r>
              <a:rPr lang="en-US" sz="2800" b="1" dirty="0" err="1">
                <a:solidFill>
                  <a:srgbClr val="F93535"/>
                </a:solidFill>
                <a:latin typeface="+mn-lt"/>
              </a:rPr>
              <a:t>giữa</a:t>
            </a:r>
            <a:r>
              <a:rPr lang="en-US" sz="2800" b="1" dirty="0">
                <a:solidFill>
                  <a:srgbClr val="F93535"/>
                </a:solidFill>
                <a:latin typeface="+mn-lt"/>
              </a:rPr>
              <a:t> ratings </a:t>
            </a:r>
            <a:r>
              <a:rPr lang="en-US" sz="2800" b="1" dirty="0" err="1">
                <a:solidFill>
                  <a:srgbClr val="F93535"/>
                </a:solidFill>
                <a:latin typeface="+mn-lt"/>
              </a:rPr>
              <a:t>và</a:t>
            </a:r>
            <a:r>
              <a:rPr lang="en-US" sz="2800" b="1" dirty="0">
                <a:solidFill>
                  <a:srgbClr val="F93535"/>
                </a:solidFill>
                <a:latin typeface="+mn-lt"/>
              </a:rPr>
              <a:t> </a:t>
            </a:r>
            <a:r>
              <a:rPr lang="en-US" sz="2800" b="1" dirty="0" err="1">
                <a:solidFill>
                  <a:srgbClr val="F93535"/>
                </a:solidFill>
                <a:latin typeface="+mn-lt"/>
              </a:rPr>
              <a:t>actual_price</a:t>
            </a:r>
            <a:r>
              <a:rPr lang="en-US" sz="2800" b="1" dirty="0">
                <a:solidFill>
                  <a:srgbClr val="F93535"/>
                </a:solidFill>
                <a:latin typeface="+mn-lt"/>
              </a:rPr>
              <a:t> </a:t>
            </a:r>
            <a:r>
              <a:rPr lang="en-US" sz="2800" b="1" dirty="0" err="1">
                <a:solidFill>
                  <a:srgbClr val="F93535"/>
                </a:solidFill>
                <a:latin typeface="+mn-lt"/>
              </a:rPr>
              <a:t>theo</a:t>
            </a:r>
            <a:r>
              <a:rPr lang="en-US" sz="2800" b="1" dirty="0">
                <a:solidFill>
                  <a:srgbClr val="F93535"/>
                </a:solidFill>
                <a:latin typeface="+mn-lt"/>
              </a:rPr>
              <a:t> </a:t>
            </a:r>
            <a:r>
              <a:rPr lang="en-US" sz="2800" b="1" dirty="0" err="1">
                <a:solidFill>
                  <a:srgbClr val="F93535"/>
                </a:solidFill>
                <a:latin typeface="+mn-lt"/>
              </a:rPr>
              <a:t>phân</a:t>
            </a:r>
            <a:r>
              <a:rPr lang="en-US" sz="2800" b="1" dirty="0">
                <a:solidFill>
                  <a:srgbClr val="F93535"/>
                </a:solidFill>
                <a:latin typeface="+mn-lt"/>
              </a:rPr>
              <a:t> </a:t>
            </a:r>
            <a:r>
              <a:rPr lang="en-US" sz="2800" b="1" dirty="0" err="1">
                <a:solidFill>
                  <a:srgbClr val="F93535"/>
                </a:solidFill>
                <a:latin typeface="+mn-lt"/>
              </a:rPr>
              <a:t>khúc</a:t>
            </a:r>
            <a:r>
              <a:rPr lang="en-US" sz="2800" b="1" dirty="0">
                <a:solidFill>
                  <a:srgbClr val="F93535"/>
                </a:solidFill>
                <a:latin typeface="+mn-lt"/>
              </a:rPr>
              <a:t> </a:t>
            </a:r>
            <a:r>
              <a:rPr lang="en-US" sz="2800" b="1" dirty="0" err="1">
                <a:solidFill>
                  <a:srgbClr val="F93535"/>
                </a:solidFill>
                <a:latin typeface="+mn-lt"/>
              </a:rPr>
              <a:t>giá</a:t>
            </a:r>
            <a:r>
              <a:rPr lang="en-US" sz="2800" b="1" dirty="0">
                <a:solidFill>
                  <a:srgbClr val="F93535"/>
                </a:solidFill>
                <a:latin typeface="+mn-lt"/>
              </a:rPr>
              <a:t> </a:t>
            </a:r>
            <a:r>
              <a:rPr lang="en-US" sz="2800" b="1" dirty="0" err="1">
                <a:solidFill>
                  <a:srgbClr val="F93535"/>
                </a:solidFill>
                <a:latin typeface="+mn-lt"/>
              </a:rPr>
              <a:t>trong</a:t>
            </a:r>
            <a:r>
              <a:rPr lang="en-US" sz="2800" b="1" dirty="0">
                <a:solidFill>
                  <a:srgbClr val="F93535"/>
                </a:solidFill>
                <a:latin typeface="+mn-lt"/>
              </a:rPr>
              <a:t> </a:t>
            </a:r>
            <a:r>
              <a:rPr lang="en-US" sz="2800" b="1" dirty="0" err="1">
                <a:solidFill>
                  <a:srgbClr val="F93535"/>
                </a:solidFill>
                <a:latin typeface="+mn-lt"/>
              </a:rPr>
              <a:t>các</a:t>
            </a:r>
            <a:r>
              <a:rPr lang="en-US" sz="2800" b="1" dirty="0">
                <a:solidFill>
                  <a:srgbClr val="F93535"/>
                </a:solidFill>
                <a:latin typeface="+mn-lt"/>
              </a:rPr>
              <a:t> </a:t>
            </a:r>
            <a:r>
              <a:rPr lang="en-US" sz="2800" b="1" dirty="0" err="1">
                <a:solidFill>
                  <a:srgbClr val="F93535"/>
                </a:solidFill>
                <a:latin typeface="+mn-lt"/>
              </a:rPr>
              <a:t>sub_category</a:t>
            </a:r>
            <a:r>
              <a:rPr lang="en-US" sz="2800" b="1" dirty="0">
                <a:solidFill>
                  <a:srgbClr val="F93535"/>
                </a:solidFill>
                <a:latin typeface="+mn-lt"/>
              </a:rPr>
              <a:t> </a:t>
            </a:r>
          </a:p>
        </p:txBody>
      </p:sp>
      <p:pic>
        <p:nvPicPr>
          <p:cNvPr id="7" name="Picture 6">
            <a:extLst>
              <a:ext uri="{FF2B5EF4-FFF2-40B4-BE49-F238E27FC236}">
                <a16:creationId xmlns:a16="http://schemas.microsoft.com/office/drawing/2014/main" id="{F52A383A-649F-4AA2-9F24-72DAC9F683AB}"/>
              </a:ext>
            </a:extLst>
          </p:cNvPr>
          <p:cNvPicPr>
            <a:picLocks noChangeAspect="1"/>
          </p:cNvPicPr>
          <p:nvPr/>
        </p:nvPicPr>
        <p:blipFill>
          <a:blip r:embed="rId3"/>
          <a:stretch>
            <a:fillRect/>
          </a:stretch>
        </p:blipFill>
        <p:spPr>
          <a:xfrm>
            <a:off x="838200" y="1471866"/>
            <a:ext cx="6477000" cy="5221495"/>
          </a:xfrm>
          <a:prstGeom prst="rect">
            <a:avLst/>
          </a:prstGeom>
        </p:spPr>
      </p:pic>
      <p:grpSp>
        <p:nvGrpSpPr>
          <p:cNvPr id="8" name="Group 7">
            <a:extLst>
              <a:ext uri="{FF2B5EF4-FFF2-40B4-BE49-F238E27FC236}">
                <a16:creationId xmlns:a16="http://schemas.microsoft.com/office/drawing/2014/main" id="{D2F8A564-E9EE-42D3-AC93-4360819FA261}"/>
              </a:ext>
            </a:extLst>
          </p:cNvPr>
          <p:cNvGrpSpPr/>
          <p:nvPr/>
        </p:nvGrpSpPr>
        <p:grpSpPr>
          <a:xfrm>
            <a:off x="5382731" y="1964941"/>
            <a:ext cx="3315721" cy="461665"/>
            <a:chOff x="9176368" y="3610861"/>
            <a:chExt cx="2654188" cy="461665"/>
          </a:xfrm>
        </p:grpSpPr>
        <p:sp>
          <p:nvSpPr>
            <p:cNvPr id="9" name="Rectangle 8">
              <a:extLst>
                <a:ext uri="{FF2B5EF4-FFF2-40B4-BE49-F238E27FC236}">
                  <a16:creationId xmlns:a16="http://schemas.microsoft.com/office/drawing/2014/main" id="{77D37CA8-B06A-445F-AE3E-519FAB086BB8}"/>
                </a:ext>
              </a:extLst>
            </p:cNvPr>
            <p:cNvSpPr/>
            <p:nvPr/>
          </p:nvSpPr>
          <p:spPr>
            <a:xfrm>
              <a:off x="9176368" y="3625232"/>
              <a:ext cx="2654188" cy="445062"/>
            </a:xfrm>
            <a:prstGeom prst="rect">
              <a:avLst/>
            </a:prstGeom>
            <a:solidFill>
              <a:srgbClr val="DEDEDE"/>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83AB6DA-9499-44EF-BE4A-1BA1D55FE8E1}"/>
                </a:ext>
              </a:extLst>
            </p:cNvPr>
            <p:cNvSpPr txBox="1"/>
            <p:nvPr/>
          </p:nvSpPr>
          <p:spPr>
            <a:xfrm>
              <a:off x="9228966" y="3610861"/>
              <a:ext cx="2548992" cy="461665"/>
            </a:xfrm>
            <a:prstGeom prst="rect">
              <a:avLst/>
            </a:prstGeom>
            <a:noFill/>
          </p:spPr>
          <p:txBody>
            <a:bodyPr wrap="square" rtlCol="0">
              <a:spAutoFit/>
            </a:bodyPr>
            <a:lstStyle/>
            <a:p>
              <a:r>
                <a:rPr lang="en-US" sz="1200" dirty="0" err="1"/>
                <a:t>Bán</a:t>
              </a:r>
              <a:r>
                <a:rPr lang="en-US" sz="1200" dirty="0"/>
                <a:t> </a:t>
              </a:r>
              <a:r>
                <a:rPr lang="en-US" sz="1200" dirty="0" err="1"/>
                <a:t>bởi</a:t>
              </a:r>
              <a:r>
                <a:rPr lang="en-US" sz="1200" dirty="0"/>
                <a:t> 2 </a:t>
              </a:r>
              <a:r>
                <a:rPr lang="en-US" sz="1200" dirty="0" err="1"/>
                <a:t>nhà</a:t>
              </a:r>
              <a:r>
                <a:rPr lang="en-US" sz="1200" dirty="0"/>
                <a:t> </a:t>
              </a:r>
              <a:r>
                <a:rPr lang="en-US" sz="1200" dirty="0" err="1"/>
                <a:t>cung</a:t>
              </a:r>
              <a:r>
                <a:rPr lang="en-US" sz="1200" dirty="0"/>
                <a:t> </a:t>
              </a:r>
              <a:r>
                <a:rPr lang="en-US" sz="1200" dirty="0" err="1"/>
                <a:t>cấp</a:t>
              </a:r>
              <a:r>
                <a:rPr lang="en-US" sz="1200" dirty="0"/>
                <a:t> </a:t>
              </a:r>
              <a:r>
                <a:rPr lang="en-US" sz="1200" dirty="0" err="1"/>
                <a:t>khác</a:t>
              </a:r>
              <a:r>
                <a:rPr lang="en-US" sz="1200" dirty="0"/>
                <a:t> </a:t>
              </a:r>
              <a:r>
                <a:rPr lang="en-US" sz="1200" dirty="0" err="1"/>
                <a:t>nhau</a:t>
              </a:r>
              <a:r>
                <a:rPr lang="en-US" sz="1200" dirty="0"/>
                <a:t>, </a:t>
              </a:r>
              <a:r>
                <a:rPr lang="en-US" sz="1200" dirty="0" err="1"/>
                <a:t>chất</a:t>
              </a:r>
              <a:r>
                <a:rPr lang="en-US" sz="1200" dirty="0"/>
                <a:t> </a:t>
              </a:r>
              <a:r>
                <a:rPr lang="en-US" sz="1200" dirty="0" err="1"/>
                <a:t>lượng</a:t>
              </a:r>
              <a:r>
                <a:rPr lang="en-US" sz="1200" dirty="0"/>
                <a:t>/ DV </a:t>
              </a:r>
              <a:r>
                <a:rPr lang="en-US" sz="1200" dirty="0" err="1"/>
                <a:t>khác</a:t>
              </a:r>
              <a:r>
                <a:rPr lang="en-US" sz="1200" dirty="0"/>
                <a:t> </a:t>
              </a:r>
              <a:r>
                <a:rPr lang="en-US" sz="1200" dirty="0" err="1"/>
                <a:t>nhau</a:t>
              </a:r>
              <a:r>
                <a:rPr lang="en-US" sz="1200" dirty="0"/>
                <a:t>. </a:t>
              </a:r>
              <a:r>
                <a:rPr lang="en-US" sz="1200" dirty="0" err="1"/>
                <a:t>Hoặc</a:t>
              </a:r>
              <a:r>
                <a:rPr lang="en-US" sz="1200" dirty="0"/>
                <a:t> </a:t>
              </a:r>
              <a:r>
                <a:rPr lang="en-US" sz="1200" dirty="0" err="1"/>
                <a:t>thuộc</a:t>
              </a:r>
              <a:r>
                <a:rPr lang="en-US" sz="1200" dirty="0"/>
                <a:t> </a:t>
              </a:r>
              <a:r>
                <a:rPr lang="en-US" sz="1200" dirty="0" err="1"/>
                <a:t>tính</a:t>
              </a:r>
              <a:r>
                <a:rPr lang="en-US" sz="1200" dirty="0"/>
                <a:t> </a:t>
              </a:r>
              <a:r>
                <a:rPr lang="en-US" sz="1200" dirty="0" err="1"/>
                <a:t>khác</a:t>
              </a:r>
              <a:r>
                <a:rPr lang="en-US" sz="1200" dirty="0"/>
                <a:t> </a:t>
              </a:r>
              <a:r>
                <a:rPr lang="en-US" sz="1200" dirty="0" err="1"/>
                <a:t>nhau</a:t>
              </a:r>
              <a:r>
                <a:rPr lang="en-US" sz="1200" dirty="0"/>
                <a:t> </a:t>
              </a:r>
            </a:p>
          </p:txBody>
        </p:sp>
      </p:grpSp>
      <p:grpSp>
        <p:nvGrpSpPr>
          <p:cNvPr id="11" name="Group 10">
            <a:extLst>
              <a:ext uri="{FF2B5EF4-FFF2-40B4-BE49-F238E27FC236}">
                <a16:creationId xmlns:a16="http://schemas.microsoft.com/office/drawing/2014/main" id="{75B70634-186D-497C-AD59-ADEFD4452397}"/>
              </a:ext>
            </a:extLst>
          </p:cNvPr>
          <p:cNvGrpSpPr/>
          <p:nvPr/>
        </p:nvGrpSpPr>
        <p:grpSpPr>
          <a:xfrm>
            <a:off x="5382731" y="2668443"/>
            <a:ext cx="3381429" cy="577677"/>
            <a:chOff x="9176368" y="3610861"/>
            <a:chExt cx="2706786" cy="461665"/>
          </a:xfrm>
        </p:grpSpPr>
        <p:sp>
          <p:nvSpPr>
            <p:cNvPr id="12" name="Rectangle 11">
              <a:extLst>
                <a:ext uri="{FF2B5EF4-FFF2-40B4-BE49-F238E27FC236}">
                  <a16:creationId xmlns:a16="http://schemas.microsoft.com/office/drawing/2014/main" id="{D82503EC-D5F4-41DE-ACE3-F313F0D22AEB}"/>
                </a:ext>
              </a:extLst>
            </p:cNvPr>
            <p:cNvSpPr/>
            <p:nvPr/>
          </p:nvSpPr>
          <p:spPr>
            <a:xfrm>
              <a:off x="9176368" y="3625232"/>
              <a:ext cx="2654188" cy="445062"/>
            </a:xfrm>
            <a:prstGeom prst="rect">
              <a:avLst/>
            </a:prstGeom>
            <a:solidFill>
              <a:srgbClr val="DEDEDE"/>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2ED9E0-1A19-47EE-B86D-43324DCC7EEA}"/>
                </a:ext>
              </a:extLst>
            </p:cNvPr>
            <p:cNvSpPr txBox="1"/>
            <p:nvPr/>
          </p:nvSpPr>
          <p:spPr>
            <a:xfrm>
              <a:off x="9228966" y="3610861"/>
              <a:ext cx="2654188" cy="461665"/>
            </a:xfrm>
            <a:prstGeom prst="rect">
              <a:avLst/>
            </a:prstGeom>
            <a:noFill/>
          </p:spPr>
          <p:txBody>
            <a:bodyPr wrap="square" rtlCol="0">
              <a:spAutoFit/>
            </a:bodyPr>
            <a:lstStyle/>
            <a:p>
              <a:r>
                <a:rPr lang="en-US" sz="1200" dirty="0" err="1"/>
                <a:t>Sản</a:t>
              </a:r>
              <a:r>
                <a:rPr lang="en-US" sz="1200" dirty="0"/>
                <a:t> </a:t>
              </a:r>
              <a:r>
                <a:rPr lang="en-US" sz="1200" dirty="0" err="1"/>
                <a:t>phẩm</a:t>
              </a:r>
              <a:r>
                <a:rPr lang="en-US" sz="1200" dirty="0"/>
                <a:t> </a:t>
              </a:r>
              <a:r>
                <a:rPr lang="en-US" sz="1200" dirty="0" err="1"/>
                <a:t>phân</a:t>
              </a:r>
              <a:r>
                <a:rPr lang="en-US" sz="1200" dirty="0"/>
                <a:t> </a:t>
              </a:r>
              <a:r>
                <a:rPr lang="en-US" sz="1200" dirty="0" err="1"/>
                <a:t>khúc</a:t>
              </a:r>
              <a:r>
                <a:rPr lang="en-US" sz="1200" dirty="0"/>
                <a:t> </a:t>
              </a:r>
              <a:r>
                <a:rPr lang="en-US" sz="1200" dirty="0" err="1"/>
                <a:t>thấp</a:t>
              </a:r>
              <a:r>
                <a:rPr lang="en-US" sz="1200" dirty="0"/>
                <a:t> </a:t>
              </a:r>
              <a:r>
                <a:rPr lang="en-US" sz="1200" dirty="0" err="1"/>
                <a:t>có</a:t>
              </a:r>
              <a:r>
                <a:rPr lang="en-US" sz="1200" dirty="0"/>
                <a:t> </a:t>
              </a:r>
              <a:r>
                <a:rPr lang="en-US" sz="1200" dirty="0" err="1"/>
                <a:t>độ</a:t>
              </a:r>
              <a:r>
                <a:rPr lang="en-US" sz="1200" dirty="0"/>
                <a:t> </a:t>
              </a:r>
              <a:r>
                <a:rPr lang="en-US" sz="1200" dirty="0" err="1"/>
                <a:t>tương</a:t>
              </a:r>
              <a:r>
                <a:rPr lang="en-US" sz="1200" dirty="0"/>
                <a:t> </a:t>
              </a:r>
              <a:r>
                <a:rPr lang="en-US" sz="1200" dirty="0" err="1"/>
                <a:t>quan</a:t>
              </a:r>
              <a:r>
                <a:rPr lang="en-US" sz="1200" dirty="0"/>
                <a:t> </a:t>
              </a:r>
              <a:r>
                <a:rPr lang="en-US" sz="1200" dirty="0" err="1"/>
                <a:t>âm</a:t>
              </a:r>
              <a:r>
                <a:rPr lang="en-US" sz="1200" dirty="0"/>
                <a:t>, </a:t>
              </a:r>
              <a:r>
                <a:rPr lang="en-US" sz="1200" dirty="0" err="1"/>
                <a:t>chất</a:t>
              </a:r>
              <a:r>
                <a:rPr lang="en-US" sz="1200" dirty="0"/>
                <a:t> </a:t>
              </a:r>
              <a:r>
                <a:rPr lang="en-US" sz="1200" dirty="0" err="1"/>
                <a:t>lượng</a:t>
              </a:r>
              <a:r>
                <a:rPr lang="en-US" sz="1200" dirty="0"/>
                <a:t>/ </a:t>
              </a:r>
              <a:r>
                <a:rPr lang="en-US" sz="1200" dirty="0" err="1"/>
                <a:t>giá</a:t>
              </a:r>
              <a:r>
                <a:rPr lang="en-US" sz="1200" dirty="0"/>
                <a:t> </a:t>
              </a:r>
              <a:r>
                <a:rPr lang="en-US" sz="1200" dirty="0" err="1"/>
                <a:t>có</a:t>
              </a:r>
              <a:r>
                <a:rPr lang="en-US" sz="1200" dirty="0"/>
                <a:t> </a:t>
              </a:r>
              <a:r>
                <a:rPr lang="en-US" sz="1200" dirty="0" err="1"/>
                <a:t>thể</a:t>
              </a:r>
              <a:r>
                <a:rPr lang="en-US" sz="1200" dirty="0"/>
                <a:t> </a:t>
              </a:r>
              <a:r>
                <a:rPr lang="en-US" sz="1200" dirty="0" err="1"/>
                <a:t>chưa</a:t>
              </a:r>
              <a:r>
                <a:rPr lang="en-US" sz="1200" dirty="0"/>
                <a:t> </a:t>
              </a:r>
              <a:r>
                <a:rPr lang="en-US" sz="1200" dirty="0" err="1"/>
                <a:t>đúng</a:t>
              </a:r>
              <a:r>
                <a:rPr lang="en-US" sz="1200" dirty="0"/>
                <a:t> </a:t>
              </a:r>
              <a:r>
                <a:rPr lang="en-US" sz="1200" dirty="0" err="1"/>
                <a:t>kỳ</a:t>
              </a:r>
              <a:r>
                <a:rPr lang="en-US" sz="1200" dirty="0"/>
                <a:t> </a:t>
              </a:r>
              <a:r>
                <a:rPr lang="en-US" sz="1200" dirty="0" err="1"/>
                <a:t>vọng</a:t>
              </a:r>
              <a:r>
                <a:rPr lang="en-US" sz="1200" dirty="0"/>
                <a:t> KH</a:t>
              </a:r>
            </a:p>
          </p:txBody>
        </p:sp>
      </p:grpSp>
      <p:grpSp>
        <p:nvGrpSpPr>
          <p:cNvPr id="14" name="Group 13">
            <a:extLst>
              <a:ext uri="{FF2B5EF4-FFF2-40B4-BE49-F238E27FC236}">
                <a16:creationId xmlns:a16="http://schemas.microsoft.com/office/drawing/2014/main" id="{866B2C8A-71AF-49BC-A5FF-BA0A9B3011C2}"/>
              </a:ext>
            </a:extLst>
          </p:cNvPr>
          <p:cNvGrpSpPr/>
          <p:nvPr/>
        </p:nvGrpSpPr>
        <p:grpSpPr>
          <a:xfrm>
            <a:off x="5382731" y="5863590"/>
            <a:ext cx="3315721" cy="1012766"/>
            <a:chOff x="9176368" y="3610861"/>
            <a:chExt cx="2654188" cy="567165"/>
          </a:xfrm>
        </p:grpSpPr>
        <p:sp>
          <p:nvSpPr>
            <p:cNvPr id="15" name="Rectangle 14">
              <a:extLst>
                <a:ext uri="{FF2B5EF4-FFF2-40B4-BE49-F238E27FC236}">
                  <a16:creationId xmlns:a16="http://schemas.microsoft.com/office/drawing/2014/main" id="{54A1B0AA-14BD-4FA9-A4DA-37341F99B247}"/>
                </a:ext>
              </a:extLst>
            </p:cNvPr>
            <p:cNvSpPr/>
            <p:nvPr/>
          </p:nvSpPr>
          <p:spPr>
            <a:xfrm>
              <a:off x="9176368" y="3625232"/>
              <a:ext cx="2654188" cy="445062"/>
            </a:xfrm>
            <a:prstGeom prst="rect">
              <a:avLst/>
            </a:prstGeom>
            <a:solidFill>
              <a:srgbClr val="DEDEDE"/>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E5A2F30-1465-4605-A4A2-8C12825EB7E1}"/>
                </a:ext>
              </a:extLst>
            </p:cNvPr>
            <p:cNvSpPr txBox="1"/>
            <p:nvPr/>
          </p:nvSpPr>
          <p:spPr>
            <a:xfrm>
              <a:off x="9228966" y="3610861"/>
              <a:ext cx="2548992" cy="567165"/>
            </a:xfrm>
            <a:prstGeom prst="rect">
              <a:avLst/>
            </a:prstGeom>
            <a:noFill/>
          </p:spPr>
          <p:txBody>
            <a:bodyPr wrap="square" rtlCol="0">
              <a:spAutoFit/>
            </a:bodyPr>
            <a:lstStyle/>
            <a:p>
              <a:r>
                <a:rPr lang="en-US" sz="1200" dirty="0" err="1"/>
                <a:t>Bán</a:t>
              </a:r>
              <a:r>
                <a:rPr lang="en-US" sz="1200" dirty="0"/>
                <a:t> </a:t>
              </a:r>
              <a:r>
                <a:rPr lang="en-US" sz="1200" dirty="0" err="1"/>
                <a:t>bởi</a:t>
              </a:r>
              <a:r>
                <a:rPr lang="en-US" sz="1200" dirty="0"/>
                <a:t> 2 </a:t>
              </a:r>
              <a:r>
                <a:rPr lang="en-US" sz="1200" dirty="0" err="1"/>
                <a:t>nhà</a:t>
              </a:r>
              <a:r>
                <a:rPr lang="en-US" sz="1200" dirty="0"/>
                <a:t> </a:t>
              </a:r>
              <a:r>
                <a:rPr lang="en-US" sz="1200" dirty="0" err="1"/>
                <a:t>cung</a:t>
              </a:r>
              <a:r>
                <a:rPr lang="en-US" sz="1200" dirty="0"/>
                <a:t> </a:t>
              </a:r>
              <a:r>
                <a:rPr lang="en-US" sz="1200" dirty="0" err="1"/>
                <a:t>cấp</a:t>
              </a:r>
              <a:r>
                <a:rPr lang="en-US" sz="1200" dirty="0"/>
                <a:t> </a:t>
              </a:r>
              <a:r>
                <a:rPr lang="en-US" sz="1200" dirty="0" err="1"/>
                <a:t>khác</a:t>
              </a:r>
              <a:r>
                <a:rPr lang="en-US" sz="1200" dirty="0"/>
                <a:t> </a:t>
              </a:r>
              <a:r>
                <a:rPr lang="en-US" sz="1200" dirty="0" err="1"/>
                <a:t>nhau</a:t>
              </a:r>
              <a:r>
                <a:rPr lang="en-US" sz="1200" dirty="0"/>
                <a:t> </a:t>
              </a:r>
              <a:r>
                <a:rPr lang="en-US" sz="1200" dirty="0" err="1"/>
                <a:t>hoặc</a:t>
              </a:r>
              <a:r>
                <a:rPr lang="en-US" sz="1200" dirty="0"/>
                <a:t> </a:t>
              </a:r>
              <a:r>
                <a:rPr lang="en-US" sz="1200" dirty="0" err="1"/>
                <a:t>cùng</a:t>
              </a:r>
              <a:r>
                <a:rPr lang="en-US" sz="1200" dirty="0"/>
                <a:t> </a:t>
              </a:r>
              <a:r>
                <a:rPr lang="en-US" sz="1200" dirty="0" err="1"/>
                <a:t>nhà</a:t>
              </a:r>
              <a:r>
                <a:rPr lang="en-US" sz="1200" dirty="0"/>
                <a:t> </a:t>
              </a:r>
              <a:r>
                <a:rPr lang="en-US" sz="1200" dirty="0" err="1"/>
                <a:t>cung</a:t>
              </a:r>
              <a:r>
                <a:rPr lang="en-US" sz="1200" dirty="0"/>
                <a:t> </a:t>
              </a:r>
              <a:r>
                <a:rPr lang="en-US" sz="1200" dirty="0" err="1"/>
                <a:t>cấp</a:t>
              </a:r>
              <a:r>
                <a:rPr lang="en-US" sz="1200" dirty="0"/>
                <a:t>.</a:t>
              </a:r>
            </a:p>
            <a:p>
              <a:r>
                <a:rPr lang="en-US" sz="1200" dirty="0" err="1"/>
                <a:t>Chất</a:t>
              </a:r>
              <a:r>
                <a:rPr lang="en-US" sz="1200" dirty="0"/>
                <a:t> </a:t>
              </a:r>
              <a:r>
                <a:rPr lang="en-US" sz="1200" dirty="0" err="1"/>
                <a:t>lượng</a:t>
              </a:r>
              <a:r>
                <a:rPr lang="en-US" sz="1200" dirty="0"/>
                <a:t>/ DV </a:t>
              </a:r>
              <a:r>
                <a:rPr lang="en-US" sz="1200" dirty="0" err="1"/>
                <a:t>khác</a:t>
              </a:r>
              <a:r>
                <a:rPr lang="en-US" sz="1200" dirty="0"/>
                <a:t> </a:t>
              </a:r>
              <a:r>
                <a:rPr lang="en-US" sz="1200" dirty="0" err="1"/>
                <a:t>nhau</a:t>
              </a:r>
              <a:r>
                <a:rPr lang="en-US" sz="1200" dirty="0"/>
                <a:t>. </a:t>
              </a:r>
              <a:r>
                <a:rPr lang="en-US" sz="1200" dirty="0" err="1"/>
                <a:t>Hoặc</a:t>
              </a:r>
              <a:r>
                <a:rPr lang="en-US" sz="1200" dirty="0"/>
                <a:t> </a:t>
              </a:r>
              <a:r>
                <a:rPr lang="en-US" sz="1200" dirty="0" err="1"/>
                <a:t>thuộc</a:t>
              </a:r>
              <a:r>
                <a:rPr lang="en-US" sz="1200" dirty="0"/>
                <a:t> </a:t>
              </a:r>
              <a:r>
                <a:rPr lang="en-US" sz="1200" dirty="0" err="1"/>
                <a:t>tính</a:t>
              </a:r>
              <a:r>
                <a:rPr lang="en-US" sz="1200" dirty="0"/>
                <a:t> </a:t>
              </a:r>
              <a:r>
                <a:rPr lang="en-US" sz="1200" dirty="0" err="1"/>
                <a:t>khác</a:t>
              </a:r>
              <a:r>
                <a:rPr lang="en-US" sz="1200" dirty="0"/>
                <a:t> </a:t>
              </a:r>
              <a:r>
                <a:rPr lang="en-US" sz="1200" dirty="0" err="1"/>
                <a:t>nhau</a:t>
              </a:r>
              <a:r>
                <a:rPr lang="en-US" sz="1200" dirty="0"/>
                <a:t> </a:t>
              </a:r>
            </a:p>
          </p:txBody>
        </p:sp>
      </p:grpSp>
      <p:sp>
        <p:nvSpPr>
          <p:cNvPr id="20" name="TextBox 19">
            <a:extLst>
              <a:ext uri="{FF2B5EF4-FFF2-40B4-BE49-F238E27FC236}">
                <a16:creationId xmlns:a16="http://schemas.microsoft.com/office/drawing/2014/main" id="{33AA9723-A21B-4141-AC39-91A90B5F6473}"/>
              </a:ext>
            </a:extLst>
          </p:cNvPr>
          <p:cNvSpPr txBox="1"/>
          <p:nvPr/>
        </p:nvSpPr>
        <p:spPr>
          <a:xfrm>
            <a:off x="9063990" y="1471866"/>
            <a:ext cx="2663190" cy="2308324"/>
          </a:xfrm>
          <a:prstGeom prst="rect">
            <a:avLst/>
          </a:prstGeom>
          <a:noFill/>
        </p:spPr>
        <p:txBody>
          <a:bodyPr wrap="square" rtlCol="0">
            <a:spAutoFit/>
          </a:bodyPr>
          <a:lstStyle/>
          <a:p>
            <a:r>
              <a:rPr lang="vi-VN" b="0" i="0" dirty="0">
                <a:solidFill>
                  <a:srgbClr val="F93535"/>
                </a:solidFill>
                <a:effectLst/>
                <a:latin typeface="fkGroteskNeue"/>
              </a:rPr>
              <a:t>Chiến lược giá và chiết khấu</a:t>
            </a:r>
            <a:r>
              <a:rPr lang="vi-VN" b="0" i="0" dirty="0">
                <a:effectLst/>
                <a:latin typeface="fkGroteskNeue"/>
              </a:rPr>
              <a:t>: Tỷ lệ chiết khấu khác nhau giữa các danh mục và nhà cung cấp có thể ảnh hưởng đến mối tương quan giữa giá và rating. </a:t>
            </a:r>
            <a:endParaRPr lang="en-US" b="0" i="0" dirty="0">
              <a:effectLst/>
              <a:latin typeface="fkGroteskNeue"/>
            </a:endParaRPr>
          </a:p>
          <a:p>
            <a:endParaRPr lang="en-US" dirty="0">
              <a:latin typeface="fkGroteskNeue"/>
            </a:endParaRPr>
          </a:p>
        </p:txBody>
      </p:sp>
    </p:spTree>
    <p:extLst>
      <p:ext uri="{BB962C8B-B14F-4D97-AF65-F5344CB8AC3E}">
        <p14:creationId xmlns:p14="http://schemas.microsoft.com/office/powerpoint/2010/main" val="92718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0"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8820" y="0"/>
            <a:ext cx="84231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8830"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61985"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8821"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61976"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8821"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61976"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8821"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589392" cy="847700"/>
            </a:xfrm>
            <a:prstGeom prst="rect">
              <a:avLst/>
            </a:prstGeom>
          </p:spPr>
          <p:txBody>
            <a:bodyPr wrap="square">
              <a:spAutoFit/>
            </a:bodyPr>
            <a:lstStyle/>
            <a:p>
              <a:r>
                <a:rPr lang="en-US" sz="2400" b="1" dirty="0">
                  <a:solidFill>
                    <a:srgbClr val="F93535"/>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61976"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8821"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61976"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2631171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C8C5E-3D7D-4A14-8BAE-0D62A39075E2}"/>
              </a:ext>
            </a:extLst>
          </p:cNvPr>
          <p:cNvSpPr>
            <a:spLocks noGrp="1"/>
          </p:cNvSpPr>
          <p:nvPr>
            <p:ph type="title"/>
          </p:nvPr>
        </p:nvSpPr>
        <p:spPr/>
        <p:txBody>
          <a:bodyPr/>
          <a:lstStyle/>
          <a:p>
            <a:r>
              <a:rPr lang="en-US" b="1" dirty="0">
                <a:solidFill>
                  <a:srgbClr val="F93535"/>
                </a:solidFill>
              </a:rPr>
              <a:t>Conclusion</a:t>
            </a:r>
          </a:p>
        </p:txBody>
      </p:sp>
      <p:sp>
        <p:nvSpPr>
          <p:cNvPr id="3" name="Content Placeholder 2">
            <a:extLst>
              <a:ext uri="{FF2B5EF4-FFF2-40B4-BE49-F238E27FC236}">
                <a16:creationId xmlns:a16="http://schemas.microsoft.com/office/drawing/2014/main" id="{DEF12775-4ABC-4BFC-96B1-53CAF3A00C44}"/>
              </a:ext>
            </a:extLst>
          </p:cNvPr>
          <p:cNvSpPr>
            <a:spLocks noGrp="1"/>
          </p:cNvSpPr>
          <p:nvPr>
            <p:ph idx="1"/>
          </p:nvPr>
        </p:nvSpPr>
        <p:spPr/>
        <p:txBody>
          <a:bodyPr/>
          <a:lstStyle/>
          <a:p>
            <a:r>
              <a:rPr lang="vi-VN" b="0" i="0" dirty="0">
                <a:effectLst/>
                <a:latin typeface="Calibri" panose="020F0502020204030204" pitchFamily="34" charset="0"/>
                <a:cs typeface="Calibri" panose="020F0502020204030204" pitchFamily="34" charset="0"/>
              </a:rPr>
              <a:t>Mức độ thành công của sản phẩm trên Amazon phụ thuộc vào sự kết hợp phức tạp giữa nhiều yếu tố, bao gồm </a:t>
            </a:r>
            <a:r>
              <a:rPr lang="vi-VN" b="0" i="0" dirty="0">
                <a:solidFill>
                  <a:srgbClr val="F93535"/>
                </a:solidFill>
                <a:effectLst/>
                <a:latin typeface="Calibri" panose="020F0502020204030204" pitchFamily="34" charset="0"/>
                <a:cs typeface="Calibri" panose="020F0502020204030204" pitchFamily="34" charset="0"/>
              </a:rPr>
              <a:t>giá cả, chiết khấu, chất lượng sản phẩm, nhận xét của khách hàng, và chiến lược của nhà cung cấp</a:t>
            </a:r>
            <a:r>
              <a:rPr lang="vi-VN" b="0" i="0" dirty="0">
                <a:effectLst/>
                <a:latin typeface="Calibri" panose="020F0502020204030204" pitchFamily="34" charset="0"/>
                <a:cs typeface="Calibri" panose="020F0502020204030204" pitchFamily="34" charset="0"/>
              </a:rPr>
              <a:t>. Amazon chiếm ưu thế về số lượng ratings, nhưng các nhà cung cấp khác có thể cạnh tranh bằng cách tối ưu hóa chiến lược giá và tập trung vào các danh mục cụ thể</a:t>
            </a:r>
            <a:r>
              <a:rPr lang="en-US" b="0" i="0" dirty="0">
                <a:effectLst/>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343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2B07-29A9-42A0-8E69-E1BFD17BC0B2}"/>
              </a:ext>
            </a:extLst>
          </p:cNvPr>
          <p:cNvSpPr>
            <a:spLocks noGrp="1"/>
          </p:cNvSpPr>
          <p:nvPr>
            <p:ph type="title"/>
          </p:nvPr>
        </p:nvSpPr>
        <p:spPr/>
        <p:txBody>
          <a:bodyPr/>
          <a:lstStyle/>
          <a:p>
            <a:r>
              <a:rPr lang="en-US" dirty="0"/>
              <a:t>Insights</a:t>
            </a:r>
          </a:p>
        </p:txBody>
      </p:sp>
      <p:sp>
        <p:nvSpPr>
          <p:cNvPr id="40" name="Rectangle 39">
            <a:extLst>
              <a:ext uri="{FF2B5EF4-FFF2-40B4-BE49-F238E27FC236}">
                <a16:creationId xmlns:a16="http://schemas.microsoft.com/office/drawing/2014/main" id="{CA1207B0-0ED5-4042-9E37-D8AA2D7EFC16}"/>
              </a:ext>
            </a:extLst>
          </p:cNvPr>
          <p:cNvSpPr/>
          <p:nvPr/>
        </p:nvSpPr>
        <p:spPr>
          <a:xfrm flipH="1">
            <a:off x="7622144" y="2049251"/>
            <a:ext cx="4246768" cy="11695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vi-VN" sz="1400" b="1" i="0" dirty="0">
                <a:solidFill>
                  <a:srgbClr val="F93535"/>
                </a:solidFill>
                <a:effectLst/>
                <a:latin typeface="Calibri" panose="020F0502020204030204" pitchFamily="34" charset="0"/>
                <a:cs typeface="Calibri" panose="020F0502020204030204" pitchFamily="34" charset="0"/>
              </a:rPr>
              <a:t>Tầm quan trọng của số lượng ratings: </a:t>
            </a:r>
            <a:r>
              <a:rPr lang="vi-VN" sz="1400" b="0" i="0" dirty="0">
                <a:solidFill>
                  <a:srgbClr val="F93535"/>
                </a:solidFill>
                <a:effectLst/>
                <a:latin typeface="Calibri" panose="020F0502020204030204" pitchFamily="34" charset="0"/>
                <a:cs typeface="Calibri" panose="020F0502020204030204" pitchFamily="34" charset="0"/>
              </a:rPr>
              <a:t>Mối tương quan mạnh mẽ giữa số lượng sản phẩm và tổng số ratings </a:t>
            </a:r>
            <a:r>
              <a:rPr lang="vi-VN" sz="1400" b="0" i="0" dirty="0">
                <a:effectLst/>
                <a:latin typeface="Calibri" panose="020F0502020204030204" pitchFamily="34" charset="0"/>
                <a:cs typeface="Calibri" panose="020F0502020204030204" pitchFamily="34" charset="0"/>
              </a:rPr>
              <a:t>cho thấy rằng số lượng sản phẩm lớn hơn có xu hướng thu hút nhiều đánh giá hơn. Amazon có lợi thế ở đây do quy mô và độ phổ biến của nền tảng</a:t>
            </a:r>
            <a:endParaRPr lang="en-US" sz="1400" kern="0" dirty="0">
              <a:solidFill>
                <a:schemeClr val="bg1">
                  <a:lumMod val="65000"/>
                </a:schemeClr>
              </a:solidFill>
              <a:cs typeface="Arial" panose="020B0604020202020204" pitchFamily="34" charset="0"/>
            </a:endParaRPr>
          </a:p>
        </p:txBody>
      </p:sp>
      <p:sp>
        <p:nvSpPr>
          <p:cNvPr id="41" name="Rectangle 40">
            <a:extLst>
              <a:ext uri="{FF2B5EF4-FFF2-40B4-BE49-F238E27FC236}">
                <a16:creationId xmlns:a16="http://schemas.microsoft.com/office/drawing/2014/main" id="{AB155724-5CEA-41D7-BC4E-3FD940414C58}"/>
              </a:ext>
            </a:extLst>
          </p:cNvPr>
          <p:cNvSpPr/>
          <p:nvPr/>
        </p:nvSpPr>
        <p:spPr>
          <a:xfrm flipH="1">
            <a:off x="8266025" y="3351459"/>
            <a:ext cx="3468775" cy="7386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vi-VN" sz="1400" b="0" i="0" dirty="0">
                <a:solidFill>
                  <a:srgbClr val="F93535"/>
                </a:solidFill>
                <a:effectLst/>
                <a:latin typeface="Calibri" panose="020F0502020204030204" pitchFamily="34" charset="0"/>
                <a:cs typeface="Calibri" panose="020F0502020204030204" pitchFamily="34" charset="0"/>
              </a:rPr>
              <a:t>Chiết khấu không phải lúc nào cũng đảm bảo thành công</a:t>
            </a:r>
            <a:r>
              <a:rPr lang="vi-VN" sz="1400" b="0" i="0" dirty="0">
                <a:effectLst/>
                <a:latin typeface="Calibri" panose="020F0502020204030204" pitchFamily="34" charset="0"/>
                <a:cs typeface="Calibri" panose="020F0502020204030204" pitchFamily="34" charset="0"/>
              </a:rPr>
              <a:t>: Tỷ lệ chiết khấu cao không phải lúc nào cũng dẫn đến đánh giá cao hơn. </a:t>
            </a:r>
            <a:endParaRPr lang="en-US" sz="1400" kern="0" dirty="0">
              <a:solidFill>
                <a:schemeClr val="bg1">
                  <a:lumMod val="65000"/>
                </a:schemeClr>
              </a:solidFill>
              <a:cs typeface="Arial" panose="020B0604020202020204" pitchFamily="34" charset="0"/>
            </a:endParaRPr>
          </a:p>
        </p:txBody>
      </p:sp>
      <p:sp>
        <p:nvSpPr>
          <p:cNvPr id="42" name="Rectangle 41">
            <a:extLst>
              <a:ext uri="{FF2B5EF4-FFF2-40B4-BE49-F238E27FC236}">
                <a16:creationId xmlns:a16="http://schemas.microsoft.com/office/drawing/2014/main" id="{45C0A271-C9F7-4B38-AD70-1FBF99B5F64F}"/>
              </a:ext>
            </a:extLst>
          </p:cNvPr>
          <p:cNvSpPr/>
          <p:nvPr/>
        </p:nvSpPr>
        <p:spPr>
          <a:xfrm flipH="1">
            <a:off x="7662486" y="4748917"/>
            <a:ext cx="4206426"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sz="1400" b="0" i="0" dirty="0">
                <a:effectLst/>
                <a:latin typeface="Calibri" panose="020F0502020204030204" pitchFamily="34" charset="0"/>
                <a:cs typeface="Calibri" panose="020F0502020204030204" pitchFamily="34" charset="0"/>
              </a:rPr>
              <a:t>Phân khúc giá ảnh hưởng đến kỳ vọng:</a:t>
            </a:r>
            <a:r>
              <a:rPr lang="vi-VN" sz="1400" b="0" i="0" dirty="0">
                <a:solidFill>
                  <a:srgbClr val="F93535"/>
                </a:solidFill>
                <a:effectLst/>
                <a:latin typeface="Calibri" panose="020F0502020204030204" pitchFamily="34" charset="0"/>
                <a:cs typeface="Calibri" panose="020F0502020204030204" pitchFamily="34" charset="0"/>
              </a:rPr>
              <a:t> Khách hàng có những kỳ vọng khác nhau về các sản phẩm ở các phân khúc giá khác nhau. </a:t>
            </a:r>
            <a:r>
              <a:rPr lang="vi-VN" sz="1400" b="0" i="0" dirty="0">
                <a:effectLst/>
                <a:latin typeface="Calibri" panose="020F0502020204030204" pitchFamily="34" charset="0"/>
                <a:cs typeface="Calibri" panose="020F0502020204030204" pitchFamily="34" charset="0"/>
              </a:rPr>
              <a:t>Các sản phẩm giá rẻ có thể thu hút nhiều người mua hơn bất chấp đánh giá thấp, trong khi các sản phẩm đắt tiền cần có chất lượng cao để đáp ứng kỳ vọng.</a:t>
            </a:r>
          </a:p>
        </p:txBody>
      </p:sp>
      <p:sp>
        <p:nvSpPr>
          <p:cNvPr id="43" name="Rectangle 42">
            <a:extLst>
              <a:ext uri="{FF2B5EF4-FFF2-40B4-BE49-F238E27FC236}">
                <a16:creationId xmlns:a16="http://schemas.microsoft.com/office/drawing/2014/main" id="{7FB8F2F4-0B19-40C0-A4A3-1864B07B8785}"/>
              </a:ext>
            </a:extLst>
          </p:cNvPr>
          <p:cNvSpPr/>
          <p:nvPr/>
        </p:nvSpPr>
        <p:spPr>
          <a:xfrm flipH="1">
            <a:off x="240334" y="4748917"/>
            <a:ext cx="4206425" cy="116955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vi-VN" sz="1400" b="0" i="0" dirty="0">
                <a:solidFill>
                  <a:srgbClr val="F93535"/>
                </a:solidFill>
                <a:effectLst/>
                <a:latin typeface="Calibri" panose="020F0502020204030204" pitchFamily="34" charset="0"/>
                <a:cs typeface="Calibri" panose="020F0502020204030204" pitchFamily="34" charset="0"/>
              </a:rPr>
              <a:t>Danh mục "Health &amp; Personal Care" là một điểm sáng</a:t>
            </a:r>
            <a:r>
              <a:rPr lang="vi-VN" sz="1400" b="0" i="0" dirty="0">
                <a:effectLst/>
                <a:latin typeface="Calibri" panose="020F0502020204030204" pitchFamily="34" charset="0"/>
                <a:cs typeface="Calibri" panose="020F0502020204030204" pitchFamily="34" charset="0"/>
              </a:rPr>
              <a:t>: Danh mục này </a:t>
            </a:r>
            <a:r>
              <a:rPr lang="vi-VN" sz="1400" b="0" i="0" dirty="0">
                <a:solidFill>
                  <a:srgbClr val="F93535"/>
                </a:solidFill>
                <a:effectLst/>
                <a:latin typeface="Calibri" panose="020F0502020204030204" pitchFamily="34" charset="0"/>
                <a:cs typeface="Calibri" panose="020F0502020204030204" pitchFamily="34" charset="0"/>
              </a:rPr>
              <a:t>có xếp hạng trung bình cao nhất và tỷ lệ chiết khấu trung bình thấp nhất</a:t>
            </a:r>
            <a:r>
              <a:rPr lang="vi-VN" sz="1400" b="0" i="0" dirty="0">
                <a:effectLst/>
                <a:latin typeface="Calibri" panose="020F0502020204030204" pitchFamily="34" charset="0"/>
                <a:cs typeface="Calibri" panose="020F0502020204030204" pitchFamily="34" charset="0"/>
              </a:rPr>
              <a:t>, cho thấy rằng khách hàng sẵn sàng trả giá cao cho các sản phẩm chất lượng trong lĩnh vực này.</a:t>
            </a:r>
            <a:r>
              <a:rPr lang="en-US" sz="1400" kern="0" dirty="0">
                <a:solidFill>
                  <a:schemeClr val="bg1">
                    <a:lumMod val="65000"/>
                  </a:schemeClr>
                </a:solidFill>
                <a:cs typeface="Arial" panose="020B0604020202020204" pitchFamily="34" charset="0"/>
              </a:rPr>
              <a:t> </a:t>
            </a:r>
          </a:p>
        </p:txBody>
      </p:sp>
      <p:sp>
        <p:nvSpPr>
          <p:cNvPr id="44" name="Rectangle 43">
            <a:extLst>
              <a:ext uri="{FF2B5EF4-FFF2-40B4-BE49-F238E27FC236}">
                <a16:creationId xmlns:a16="http://schemas.microsoft.com/office/drawing/2014/main" id="{C2AF4365-9C90-46B6-8E42-3056595BC13D}"/>
              </a:ext>
            </a:extLst>
          </p:cNvPr>
          <p:cNvSpPr/>
          <p:nvPr/>
        </p:nvSpPr>
        <p:spPr>
          <a:xfrm flipH="1">
            <a:off x="152704" y="3351459"/>
            <a:ext cx="4027271"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vi-VN" sz="1400" b="0" i="0" dirty="0">
                <a:solidFill>
                  <a:srgbClr val="F93535"/>
                </a:solidFill>
                <a:effectLst/>
                <a:latin typeface="Calibri" panose="020F0502020204030204" pitchFamily="34" charset="0"/>
                <a:cs typeface="Calibri" panose="020F0502020204030204" pitchFamily="34" charset="0"/>
              </a:rPr>
              <a:t>"Quần áo nữ" và "Túi xách &amp; hành lý" có tỷ lệ chiết khấu cao</a:t>
            </a:r>
            <a:r>
              <a:rPr lang="vi-VN" sz="1400" b="0" i="0" dirty="0">
                <a:effectLst/>
                <a:latin typeface="Calibri" panose="020F0502020204030204" pitchFamily="34" charset="0"/>
                <a:cs typeface="Calibri" panose="020F0502020204030204" pitchFamily="34" charset="0"/>
              </a:rPr>
              <a:t>: Các danh mục </a:t>
            </a:r>
            <a:r>
              <a:rPr lang="vi-VN" sz="1400" b="0" i="0" dirty="0">
                <a:solidFill>
                  <a:srgbClr val="F93535"/>
                </a:solidFill>
                <a:effectLst/>
                <a:latin typeface="Calibri" panose="020F0502020204030204" pitchFamily="34" charset="0"/>
                <a:cs typeface="Calibri" panose="020F0502020204030204" pitchFamily="34" charset="0"/>
              </a:rPr>
              <a:t>này có thể là những lĩnh vực cạnh tranh cao, nơi chiết khấu được sử dụng để thu hút người mua</a:t>
            </a:r>
            <a:r>
              <a:rPr lang="vi-VN" sz="1400" b="0" i="0" dirty="0">
                <a:effectLst/>
                <a:latin typeface="Calibri" panose="020F0502020204030204" pitchFamily="34" charset="0"/>
                <a:cs typeface="Calibri" panose="020F0502020204030204" pitchFamily="34" charset="0"/>
              </a:rPr>
              <a:t>. Tuy nhiên, </a:t>
            </a:r>
            <a:r>
              <a:rPr lang="en-US" sz="1400" b="0" i="0" dirty="0" err="1">
                <a:effectLst/>
                <a:latin typeface="Calibri" panose="020F0502020204030204" pitchFamily="34" charset="0"/>
                <a:cs typeface="Calibri" panose="020F0502020204030204" pitchFamily="34" charset="0"/>
              </a:rPr>
              <a:t>cần</a:t>
            </a:r>
            <a:r>
              <a:rPr lang="en-US" sz="1400" b="0" i="0" dirty="0">
                <a:effectLst/>
                <a:latin typeface="Calibri" panose="020F0502020204030204" pitchFamily="34" charset="0"/>
                <a:cs typeface="Calibri" panose="020F0502020204030204" pitchFamily="34" charset="0"/>
              </a:rPr>
              <a:t> </a:t>
            </a:r>
            <a:r>
              <a:rPr lang="en-US" sz="1400" b="0" i="0" dirty="0" err="1">
                <a:effectLst/>
                <a:latin typeface="Calibri" panose="020F0502020204030204" pitchFamily="34" charset="0"/>
                <a:cs typeface="Calibri" panose="020F0502020204030204" pitchFamily="34" charset="0"/>
              </a:rPr>
              <a:t>đảm</a:t>
            </a:r>
            <a:r>
              <a:rPr lang="en-US" sz="1400" b="0" i="0" dirty="0">
                <a:effectLst/>
                <a:latin typeface="Calibri" panose="020F0502020204030204" pitchFamily="34" charset="0"/>
                <a:cs typeface="Calibri" panose="020F0502020204030204" pitchFamily="34" charset="0"/>
              </a:rPr>
              <a:t> </a:t>
            </a:r>
            <a:r>
              <a:rPr lang="en-US" sz="1400" b="0" i="0" dirty="0" err="1">
                <a:effectLst/>
                <a:latin typeface="Calibri" panose="020F0502020204030204" pitchFamily="34" charset="0"/>
                <a:cs typeface="Calibri" panose="020F0502020204030204" pitchFamily="34" charset="0"/>
              </a:rPr>
              <a:t>bảo</a:t>
            </a:r>
            <a:r>
              <a:rPr lang="en-US" sz="1400" b="0" i="0" dirty="0">
                <a:effectLst/>
                <a:latin typeface="Calibri" panose="020F0502020204030204" pitchFamily="34" charset="0"/>
                <a:cs typeface="Calibri" panose="020F0502020204030204" pitchFamily="34" charset="0"/>
              </a:rPr>
              <a:t> </a:t>
            </a:r>
            <a:r>
              <a:rPr lang="vi-VN" sz="1400" b="0" i="0" dirty="0">
                <a:effectLst/>
                <a:latin typeface="Calibri" panose="020F0502020204030204" pitchFamily="34" charset="0"/>
                <a:cs typeface="Calibri" panose="020F0502020204030204" pitchFamily="34" charset="0"/>
              </a:rPr>
              <a:t>chất lượng sản phẩm không bị ảnh hưởng.</a:t>
            </a:r>
          </a:p>
          <a:p>
            <a:pPr algn="r">
              <a:defRPr/>
            </a:pPr>
            <a:r>
              <a:rPr lang="en-US" sz="1400" kern="0" dirty="0">
                <a:solidFill>
                  <a:schemeClr val="bg1">
                    <a:lumMod val="65000"/>
                  </a:schemeClr>
                </a:solidFill>
                <a:cs typeface="Arial" panose="020B0604020202020204" pitchFamily="34" charset="0"/>
              </a:rPr>
              <a:t>. </a:t>
            </a:r>
          </a:p>
        </p:txBody>
      </p:sp>
      <p:sp>
        <p:nvSpPr>
          <p:cNvPr id="45" name="Rectangle 44">
            <a:extLst>
              <a:ext uri="{FF2B5EF4-FFF2-40B4-BE49-F238E27FC236}">
                <a16:creationId xmlns:a16="http://schemas.microsoft.com/office/drawing/2014/main" id="{D02F0254-268E-4F25-941C-31D63B4E2AF1}"/>
              </a:ext>
            </a:extLst>
          </p:cNvPr>
          <p:cNvSpPr/>
          <p:nvPr/>
        </p:nvSpPr>
        <p:spPr>
          <a:xfrm flipH="1">
            <a:off x="457200" y="2049251"/>
            <a:ext cx="3989558"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vi-VN" sz="1400" b="0" i="0" dirty="0">
                <a:solidFill>
                  <a:srgbClr val="F93535"/>
                </a:solidFill>
                <a:effectLst/>
                <a:latin typeface="Calibri" panose="020F0502020204030204" pitchFamily="34" charset="0"/>
                <a:cs typeface="Calibri" panose="020F0502020204030204" pitchFamily="34" charset="0"/>
              </a:rPr>
              <a:t>Chiến lược giá linh hoạt là chìa khóa</a:t>
            </a:r>
            <a:r>
              <a:rPr lang="vi-VN" sz="1400" b="0" i="0" dirty="0">
                <a:effectLst/>
                <a:latin typeface="Calibri" panose="020F0502020204030204" pitchFamily="34" charset="0"/>
                <a:cs typeface="Calibri" panose="020F0502020204030204" pitchFamily="34" charset="0"/>
              </a:rPr>
              <a:t>: Cần có một chiến lược giá linh hoạt, có tính đến phân khúc giá, chất lượng sản phẩm và kỳ vọng của khách hàng</a:t>
            </a:r>
          </a:p>
          <a:p>
            <a:pPr algn="r">
              <a:defRPr/>
            </a:pPr>
            <a:r>
              <a:rPr lang="en-US" sz="1400" kern="0" dirty="0">
                <a:solidFill>
                  <a:schemeClr val="bg1">
                    <a:lumMod val="65000"/>
                  </a:schemeClr>
                </a:solidFill>
                <a:cs typeface="Arial" panose="020B0604020202020204" pitchFamily="34" charset="0"/>
              </a:rPr>
              <a:t>. </a:t>
            </a:r>
          </a:p>
        </p:txBody>
      </p:sp>
      <p:grpSp>
        <p:nvGrpSpPr>
          <p:cNvPr id="46" name="Group 45">
            <a:extLst>
              <a:ext uri="{FF2B5EF4-FFF2-40B4-BE49-F238E27FC236}">
                <a16:creationId xmlns:a16="http://schemas.microsoft.com/office/drawing/2014/main" id="{FA1ED450-E9C6-4A32-81AD-74F8CE850738}"/>
              </a:ext>
            </a:extLst>
          </p:cNvPr>
          <p:cNvGrpSpPr/>
          <p:nvPr/>
        </p:nvGrpSpPr>
        <p:grpSpPr>
          <a:xfrm>
            <a:off x="4118176" y="2194241"/>
            <a:ext cx="3955648" cy="3240682"/>
            <a:chOff x="4011641" y="1904237"/>
            <a:chExt cx="4267200" cy="3495922"/>
          </a:xfrm>
        </p:grpSpPr>
        <p:grpSp>
          <p:nvGrpSpPr>
            <p:cNvPr id="47" name="Group 46">
              <a:extLst>
                <a:ext uri="{FF2B5EF4-FFF2-40B4-BE49-F238E27FC236}">
                  <a16:creationId xmlns:a16="http://schemas.microsoft.com/office/drawing/2014/main" id="{F8D6B74A-CF8E-418A-8251-C571570FA1E8}"/>
                </a:ext>
              </a:extLst>
            </p:cNvPr>
            <p:cNvGrpSpPr/>
            <p:nvPr/>
          </p:nvGrpSpPr>
          <p:grpSpPr>
            <a:xfrm>
              <a:off x="4011641" y="1904237"/>
              <a:ext cx="4267200" cy="3495922"/>
              <a:chOff x="3258269" y="1533825"/>
              <a:chExt cx="5675462" cy="4649648"/>
            </a:xfrm>
          </p:grpSpPr>
          <p:sp>
            <p:nvSpPr>
              <p:cNvPr id="56" name="Freeform 16">
                <a:extLst>
                  <a:ext uri="{FF2B5EF4-FFF2-40B4-BE49-F238E27FC236}">
                    <a16:creationId xmlns:a16="http://schemas.microsoft.com/office/drawing/2014/main" id="{69EB11FA-CF2F-48E9-8EB5-1FAD19B4A779}"/>
                  </a:ext>
                </a:extLst>
              </p:cNvPr>
              <p:cNvSpPr/>
              <p:nvPr/>
            </p:nvSpPr>
            <p:spPr>
              <a:xfrm>
                <a:off x="3582713" y="1786548"/>
                <a:ext cx="5026575" cy="4396925"/>
              </a:xfrm>
              <a:custGeom>
                <a:avLst/>
                <a:gdLst>
                  <a:gd name="connsiteX0" fmla="*/ 4933620 w 5942354"/>
                  <a:gd name="connsiteY0" fmla="*/ 0 h 5197991"/>
                  <a:gd name="connsiteX1" fmla="*/ 5072117 w 5942354"/>
                  <a:gd name="connsiteY1" fmla="*/ 125875 h 5197991"/>
                  <a:gd name="connsiteX2" fmla="*/ 5942354 w 5942354"/>
                  <a:gd name="connsiteY2" fmla="*/ 2226814 h 5197991"/>
                  <a:gd name="connsiteX3" fmla="*/ 2971177 w 5942354"/>
                  <a:gd name="connsiteY3" fmla="*/ 5197991 h 5197991"/>
                  <a:gd name="connsiteX4" fmla="*/ 0 w 5942354"/>
                  <a:gd name="connsiteY4" fmla="*/ 2226814 h 5197991"/>
                  <a:gd name="connsiteX5" fmla="*/ 870238 w 5942354"/>
                  <a:gd name="connsiteY5" fmla="*/ 125875 h 5197991"/>
                  <a:gd name="connsiteX6" fmla="*/ 1008734 w 5942354"/>
                  <a:gd name="connsiteY6" fmla="*/ 0 h 5197991"/>
                  <a:gd name="connsiteX7" fmla="*/ 1008734 w 5942354"/>
                  <a:gd name="connsiteY7" fmla="*/ 63846 h 5197991"/>
                  <a:gd name="connsiteX8" fmla="*/ 903685 w 5942354"/>
                  <a:gd name="connsiteY8" fmla="*/ 159322 h 5197991"/>
                  <a:gd name="connsiteX9" fmla="*/ 47301 w 5942354"/>
                  <a:gd name="connsiteY9" fmla="*/ 2226814 h 5197991"/>
                  <a:gd name="connsiteX10" fmla="*/ 2971177 w 5942354"/>
                  <a:gd name="connsiteY10" fmla="*/ 5150690 h 5197991"/>
                  <a:gd name="connsiteX11" fmla="*/ 5895053 w 5942354"/>
                  <a:gd name="connsiteY11" fmla="*/ 2226814 h 5197991"/>
                  <a:gd name="connsiteX12" fmla="*/ 5038670 w 5942354"/>
                  <a:gd name="connsiteY12" fmla="*/ 159322 h 5197991"/>
                  <a:gd name="connsiteX13" fmla="*/ 4933620 w 5942354"/>
                  <a:gd name="connsiteY13" fmla="*/ 63846 h 5197991"/>
                  <a:gd name="connsiteX14" fmla="*/ 4933620 w 5942354"/>
                  <a:gd name="connsiteY14" fmla="*/ 0 h 519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2354" h="5197991">
                    <a:moveTo>
                      <a:pt x="4933620" y="0"/>
                    </a:moveTo>
                    <a:lnTo>
                      <a:pt x="5072117" y="125875"/>
                    </a:lnTo>
                    <a:cubicBezTo>
                      <a:pt x="5609794" y="663552"/>
                      <a:pt x="5942354" y="1406346"/>
                      <a:pt x="5942354" y="2226814"/>
                    </a:cubicBezTo>
                    <a:cubicBezTo>
                      <a:pt x="5942354" y="3867750"/>
                      <a:pt x="4612113" y="5197991"/>
                      <a:pt x="2971177" y="5197991"/>
                    </a:cubicBezTo>
                    <a:cubicBezTo>
                      <a:pt x="1330241" y="5197991"/>
                      <a:pt x="0" y="3867750"/>
                      <a:pt x="0" y="2226814"/>
                    </a:cubicBezTo>
                    <a:cubicBezTo>
                      <a:pt x="0" y="1406346"/>
                      <a:pt x="332560" y="663552"/>
                      <a:pt x="870238" y="125875"/>
                    </a:cubicBezTo>
                    <a:lnTo>
                      <a:pt x="1008734" y="0"/>
                    </a:lnTo>
                    <a:lnTo>
                      <a:pt x="1008734" y="63846"/>
                    </a:lnTo>
                    <a:lnTo>
                      <a:pt x="903685" y="159322"/>
                    </a:lnTo>
                    <a:cubicBezTo>
                      <a:pt x="374567" y="688439"/>
                      <a:pt x="47301" y="1419408"/>
                      <a:pt x="47301" y="2226814"/>
                    </a:cubicBezTo>
                    <a:cubicBezTo>
                      <a:pt x="47301" y="3841626"/>
                      <a:pt x="1356365" y="5150690"/>
                      <a:pt x="2971177" y="5150690"/>
                    </a:cubicBezTo>
                    <a:cubicBezTo>
                      <a:pt x="4585989" y="5150690"/>
                      <a:pt x="5895053" y="3841626"/>
                      <a:pt x="5895053" y="2226814"/>
                    </a:cubicBezTo>
                    <a:cubicBezTo>
                      <a:pt x="5895053" y="1419408"/>
                      <a:pt x="5567787" y="688439"/>
                      <a:pt x="5038670" y="159322"/>
                    </a:cubicBezTo>
                    <a:lnTo>
                      <a:pt x="4933620" y="63846"/>
                    </a:lnTo>
                    <a:lnTo>
                      <a:pt x="4933620" y="0"/>
                    </a:lnTo>
                    <a:close/>
                  </a:path>
                </a:pathLst>
              </a:custGeom>
              <a:solidFill>
                <a:srgbClr val="D1D1D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cs typeface="Arial" panose="020B0604020202020204" pitchFamily="34" charset="0"/>
                </a:endParaRPr>
              </a:p>
            </p:txBody>
          </p:sp>
          <p:grpSp>
            <p:nvGrpSpPr>
              <p:cNvPr id="57" name="Group 56">
                <a:extLst>
                  <a:ext uri="{FF2B5EF4-FFF2-40B4-BE49-F238E27FC236}">
                    <a16:creationId xmlns:a16="http://schemas.microsoft.com/office/drawing/2014/main" id="{77C485C0-ED29-4E58-A18C-469351FED484}"/>
                  </a:ext>
                </a:extLst>
              </p:cNvPr>
              <p:cNvGrpSpPr/>
              <p:nvPr/>
            </p:nvGrpSpPr>
            <p:grpSpPr>
              <a:xfrm>
                <a:off x="3258269" y="1533825"/>
                <a:ext cx="5675462" cy="4272721"/>
                <a:chOff x="3258269" y="1533825"/>
                <a:chExt cx="5675462" cy="4272721"/>
              </a:xfrm>
            </p:grpSpPr>
            <p:grpSp>
              <p:nvGrpSpPr>
                <p:cNvPr id="58" name="Group 57">
                  <a:extLst>
                    <a:ext uri="{FF2B5EF4-FFF2-40B4-BE49-F238E27FC236}">
                      <a16:creationId xmlns:a16="http://schemas.microsoft.com/office/drawing/2014/main" id="{A5C7EE4D-6F59-4087-A768-87212162AEE6}"/>
                    </a:ext>
                  </a:extLst>
                </p:cNvPr>
                <p:cNvGrpSpPr/>
                <p:nvPr/>
              </p:nvGrpSpPr>
              <p:grpSpPr>
                <a:xfrm>
                  <a:off x="7515643" y="1533825"/>
                  <a:ext cx="701971" cy="701969"/>
                  <a:chOff x="7515643" y="1533825"/>
                  <a:chExt cx="701971" cy="701969"/>
                </a:xfrm>
              </p:grpSpPr>
              <p:sp>
                <p:nvSpPr>
                  <p:cNvPr id="74" name="Oval 73">
                    <a:extLst>
                      <a:ext uri="{FF2B5EF4-FFF2-40B4-BE49-F238E27FC236}">
                        <a16:creationId xmlns:a16="http://schemas.microsoft.com/office/drawing/2014/main" id="{E4D8EDB2-9439-45F1-9F73-1995FD78838A}"/>
                      </a:ext>
                    </a:extLst>
                  </p:cNvPr>
                  <p:cNvSpPr/>
                  <p:nvPr/>
                </p:nvSpPr>
                <p:spPr>
                  <a:xfrm>
                    <a:off x="7515643" y="1533825"/>
                    <a:ext cx="701971" cy="701969"/>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75" name="TextBox 74">
                    <a:extLst>
                      <a:ext uri="{FF2B5EF4-FFF2-40B4-BE49-F238E27FC236}">
                        <a16:creationId xmlns:a16="http://schemas.microsoft.com/office/drawing/2014/main" id="{04934083-0238-41F8-991E-DE22D555A680}"/>
                      </a:ext>
                    </a:extLst>
                  </p:cNvPr>
                  <p:cNvSpPr txBox="1"/>
                  <p:nvPr/>
                </p:nvSpPr>
                <p:spPr>
                  <a:xfrm>
                    <a:off x="7584654" y="1597776"/>
                    <a:ext cx="563947" cy="485749"/>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01</a:t>
                    </a:r>
                  </a:p>
                </p:txBody>
              </p:sp>
            </p:grpSp>
            <p:grpSp>
              <p:nvGrpSpPr>
                <p:cNvPr id="59" name="Group 58">
                  <a:extLst>
                    <a:ext uri="{FF2B5EF4-FFF2-40B4-BE49-F238E27FC236}">
                      <a16:creationId xmlns:a16="http://schemas.microsoft.com/office/drawing/2014/main" id="{3C21B977-C6C2-4949-A2DB-E2CED558660A}"/>
                    </a:ext>
                  </a:extLst>
                </p:cNvPr>
                <p:cNvGrpSpPr/>
                <p:nvPr/>
              </p:nvGrpSpPr>
              <p:grpSpPr>
                <a:xfrm>
                  <a:off x="8231758" y="3319200"/>
                  <a:ext cx="701973" cy="701970"/>
                  <a:chOff x="8231758" y="3319200"/>
                  <a:chExt cx="701973" cy="701970"/>
                </a:xfrm>
              </p:grpSpPr>
              <p:sp>
                <p:nvSpPr>
                  <p:cNvPr id="72" name="Oval 71">
                    <a:extLst>
                      <a:ext uri="{FF2B5EF4-FFF2-40B4-BE49-F238E27FC236}">
                        <a16:creationId xmlns:a16="http://schemas.microsoft.com/office/drawing/2014/main" id="{20CCC0B0-2813-4A09-B0B2-24E59FD54716}"/>
                      </a:ext>
                    </a:extLst>
                  </p:cNvPr>
                  <p:cNvSpPr/>
                  <p:nvPr/>
                </p:nvSpPr>
                <p:spPr>
                  <a:xfrm>
                    <a:off x="8231758" y="3319200"/>
                    <a:ext cx="701973" cy="70197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73" name="TextBox 72">
                    <a:extLst>
                      <a:ext uri="{FF2B5EF4-FFF2-40B4-BE49-F238E27FC236}">
                        <a16:creationId xmlns:a16="http://schemas.microsoft.com/office/drawing/2014/main" id="{69DCD951-6822-4491-8C8A-69A2C6FA82E4}"/>
                      </a:ext>
                    </a:extLst>
                  </p:cNvPr>
                  <p:cNvSpPr txBox="1"/>
                  <p:nvPr/>
                </p:nvSpPr>
                <p:spPr>
                  <a:xfrm>
                    <a:off x="8300771" y="3383151"/>
                    <a:ext cx="563946" cy="485748"/>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02</a:t>
                    </a:r>
                  </a:p>
                </p:txBody>
              </p:sp>
            </p:grpSp>
            <p:grpSp>
              <p:nvGrpSpPr>
                <p:cNvPr id="60" name="Group 59">
                  <a:extLst>
                    <a:ext uri="{FF2B5EF4-FFF2-40B4-BE49-F238E27FC236}">
                      <a16:creationId xmlns:a16="http://schemas.microsoft.com/office/drawing/2014/main" id="{3E1211BA-2F65-417B-873E-8EADCCE3D318}"/>
                    </a:ext>
                  </a:extLst>
                </p:cNvPr>
                <p:cNvGrpSpPr/>
                <p:nvPr/>
              </p:nvGrpSpPr>
              <p:grpSpPr>
                <a:xfrm>
                  <a:off x="7515854" y="5104574"/>
                  <a:ext cx="701971" cy="701969"/>
                  <a:chOff x="7515854" y="5104574"/>
                  <a:chExt cx="701971" cy="701969"/>
                </a:xfrm>
              </p:grpSpPr>
              <p:sp>
                <p:nvSpPr>
                  <p:cNvPr id="70" name="Oval 69">
                    <a:extLst>
                      <a:ext uri="{FF2B5EF4-FFF2-40B4-BE49-F238E27FC236}">
                        <a16:creationId xmlns:a16="http://schemas.microsoft.com/office/drawing/2014/main" id="{2B574E5F-1689-4ADE-868A-0E08B52F9F56}"/>
                      </a:ext>
                    </a:extLst>
                  </p:cNvPr>
                  <p:cNvSpPr/>
                  <p:nvPr/>
                </p:nvSpPr>
                <p:spPr>
                  <a:xfrm>
                    <a:off x="7515854" y="5104574"/>
                    <a:ext cx="701971" cy="701969"/>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71" name="TextBox 70">
                    <a:extLst>
                      <a:ext uri="{FF2B5EF4-FFF2-40B4-BE49-F238E27FC236}">
                        <a16:creationId xmlns:a16="http://schemas.microsoft.com/office/drawing/2014/main" id="{E3A4B927-8DEA-4F63-B81C-1F3365F6552D}"/>
                      </a:ext>
                    </a:extLst>
                  </p:cNvPr>
                  <p:cNvSpPr txBox="1"/>
                  <p:nvPr/>
                </p:nvSpPr>
                <p:spPr>
                  <a:xfrm>
                    <a:off x="7584865" y="5168525"/>
                    <a:ext cx="563947" cy="485749"/>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03</a:t>
                    </a:r>
                  </a:p>
                </p:txBody>
              </p:sp>
            </p:grpSp>
            <p:grpSp>
              <p:nvGrpSpPr>
                <p:cNvPr id="61" name="Group 60">
                  <a:extLst>
                    <a:ext uri="{FF2B5EF4-FFF2-40B4-BE49-F238E27FC236}">
                      <a16:creationId xmlns:a16="http://schemas.microsoft.com/office/drawing/2014/main" id="{0D11CBC3-457B-4985-964A-0326FB3D133B}"/>
                    </a:ext>
                  </a:extLst>
                </p:cNvPr>
                <p:cNvGrpSpPr/>
                <p:nvPr/>
              </p:nvGrpSpPr>
              <p:grpSpPr>
                <a:xfrm>
                  <a:off x="3974594" y="5104575"/>
                  <a:ext cx="701973" cy="701971"/>
                  <a:chOff x="3974594" y="5104575"/>
                  <a:chExt cx="701973" cy="701971"/>
                </a:xfrm>
              </p:grpSpPr>
              <p:sp>
                <p:nvSpPr>
                  <p:cNvPr id="68" name="Oval 67">
                    <a:extLst>
                      <a:ext uri="{FF2B5EF4-FFF2-40B4-BE49-F238E27FC236}">
                        <a16:creationId xmlns:a16="http://schemas.microsoft.com/office/drawing/2014/main" id="{ADCA30B3-E1F8-4524-9F2F-EC517CE9A580}"/>
                      </a:ext>
                    </a:extLst>
                  </p:cNvPr>
                  <p:cNvSpPr/>
                  <p:nvPr/>
                </p:nvSpPr>
                <p:spPr>
                  <a:xfrm>
                    <a:off x="3974594" y="5104575"/>
                    <a:ext cx="701973" cy="701971"/>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69" name="TextBox 68">
                    <a:extLst>
                      <a:ext uri="{FF2B5EF4-FFF2-40B4-BE49-F238E27FC236}">
                        <a16:creationId xmlns:a16="http://schemas.microsoft.com/office/drawing/2014/main" id="{203EC4FC-FB97-48EC-81AD-673D648486E5}"/>
                      </a:ext>
                    </a:extLst>
                  </p:cNvPr>
                  <p:cNvSpPr txBox="1"/>
                  <p:nvPr/>
                </p:nvSpPr>
                <p:spPr>
                  <a:xfrm>
                    <a:off x="4043607" y="5168526"/>
                    <a:ext cx="563946" cy="485749"/>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04</a:t>
                    </a:r>
                  </a:p>
                </p:txBody>
              </p:sp>
            </p:grpSp>
            <p:grpSp>
              <p:nvGrpSpPr>
                <p:cNvPr id="62" name="Group 61">
                  <a:extLst>
                    <a:ext uri="{FF2B5EF4-FFF2-40B4-BE49-F238E27FC236}">
                      <a16:creationId xmlns:a16="http://schemas.microsoft.com/office/drawing/2014/main" id="{2D80DC5D-12D7-4CD3-8E7A-AF44DA5A1563}"/>
                    </a:ext>
                  </a:extLst>
                </p:cNvPr>
                <p:cNvGrpSpPr/>
                <p:nvPr/>
              </p:nvGrpSpPr>
              <p:grpSpPr>
                <a:xfrm>
                  <a:off x="3258269" y="3319201"/>
                  <a:ext cx="701974" cy="701971"/>
                  <a:chOff x="3258269" y="3319201"/>
                  <a:chExt cx="701974" cy="701971"/>
                </a:xfrm>
              </p:grpSpPr>
              <p:sp>
                <p:nvSpPr>
                  <p:cNvPr id="66" name="Oval 65">
                    <a:extLst>
                      <a:ext uri="{FF2B5EF4-FFF2-40B4-BE49-F238E27FC236}">
                        <a16:creationId xmlns:a16="http://schemas.microsoft.com/office/drawing/2014/main" id="{092830E2-6E58-4A2D-8570-78A3D0B2C5E8}"/>
                      </a:ext>
                    </a:extLst>
                  </p:cNvPr>
                  <p:cNvSpPr/>
                  <p:nvPr/>
                </p:nvSpPr>
                <p:spPr>
                  <a:xfrm>
                    <a:off x="3258269" y="3319201"/>
                    <a:ext cx="701974" cy="701971"/>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67" name="TextBox 66">
                    <a:extLst>
                      <a:ext uri="{FF2B5EF4-FFF2-40B4-BE49-F238E27FC236}">
                        <a16:creationId xmlns:a16="http://schemas.microsoft.com/office/drawing/2014/main" id="{3F33CA51-367F-4745-98F1-4379F7659328}"/>
                      </a:ext>
                    </a:extLst>
                  </p:cNvPr>
                  <p:cNvSpPr txBox="1"/>
                  <p:nvPr/>
                </p:nvSpPr>
                <p:spPr>
                  <a:xfrm>
                    <a:off x="3327282" y="3383152"/>
                    <a:ext cx="563947" cy="485749"/>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05</a:t>
                    </a:r>
                  </a:p>
                </p:txBody>
              </p:sp>
            </p:grpSp>
            <p:grpSp>
              <p:nvGrpSpPr>
                <p:cNvPr id="63" name="Group 62">
                  <a:extLst>
                    <a:ext uri="{FF2B5EF4-FFF2-40B4-BE49-F238E27FC236}">
                      <a16:creationId xmlns:a16="http://schemas.microsoft.com/office/drawing/2014/main" id="{93B62F2F-4F5A-4D80-ADD8-395B234B3AE6}"/>
                    </a:ext>
                  </a:extLst>
                </p:cNvPr>
                <p:cNvGrpSpPr/>
                <p:nvPr/>
              </p:nvGrpSpPr>
              <p:grpSpPr>
                <a:xfrm>
                  <a:off x="3974388" y="1533826"/>
                  <a:ext cx="701974" cy="701971"/>
                  <a:chOff x="3974388" y="1533826"/>
                  <a:chExt cx="701974" cy="701971"/>
                </a:xfrm>
              </p:grpSpPr>
              <p:sp>
                <p:nvSpPr>
                  <p:cNvPr id="64" name="Oval 63">
                    <a:extLst>
                      <a:ext uri="{FF2B5EF4-FFF2-40B4-BE49-F238E27FC236}">
                        <a16:creationId xmlns:a16="http://schemas.microsoft.com/office/drawing/2014/main" id="{9AF734C6-EB81-4E6E-BE11-22589C91F65E}"/>
                      </a:ext>
                    </a:extLst>
                  </p:cNvPr>
                  <p:cNvSpPr/>
                  <p:nvPr/>
                </p:nvSpPr>
                <p:spPr>
                  <a:xfrm>
                    <a:off x="3974388" y="1533826"/>
                    <a:ext cx="701974" cy="701971"/>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endParaRPr>
                  </a:p>
                </p:txBody>
              </p:sp>
              <p:sp>
                <p:nvSpPr>
                  <p:cNvPr id="65" name="TextBox 64">
                    <a:extLst>
                      <a:ext uri="{FF2B5EF4-FFF2-40B4-BE49-F238E27FC236}">
                        <a16:creationId xmlns:a16="http://schemas.microsoft.com/office/drawing/2014/main" id="{7184E3A0-87E8-4C31-AF9B-B15A225CB8B1}"/>
                      </a:ext>
                    </a:extLst>
                  </p:cNvPr>
                  <p:cNvSpPr txBox="1"/>
                  <p:nvPr/>
                </p:nvSpPr>
                <p:spPr>
                  <a:xfrm>
                    <a:off x="4043401" y="1597777"/>
                    <a:ext cx="563947" cy="485749"/>
                  </a:xfrm>
                  <a:prstGeom prst="rect">
                    <a:avLst/>
                  </a:prstGeom>
                  <a:noFill/>
                </p:spPr>
                <p:txBody>
                  <a:bodyPr wrap="none" rtlCol="0">
                    <a:spAutoFit/>
                  </a:bodyPr>
                  <a:lstStyle/>
                  <a:p>
                    <a:pPr algn="ctr"/>
                    <a:r>
                      <a:rPr lang="en-US" sz="1600" dirty="0">
                        <a:solidFill>
                          <a:schemeClr val="bg1"/>
                        </a:solidFill>
                        <a:cs typeface="Arial" panose="020B0604020202020204" pitchFamily="34" charset="0"/>
                      </a:rPr>
                      <a:t>06</a:t>
                    </a:r>
                  </a:p>
                </p:txBody>
              </p:sp>
            </p:grpSp>
          </p:grpSp>
        </p:grpSp>
        <p:grpSp>
          <p:nvGrpSpPr>
            <p:cNvPr id="48" name="Group 47">
              <a:extLst>
                <a:ext uri="{FF2B5EF4-FFF2-40B4-BE49-F238E27FC236}">
                  <a16:creationId xmlns:a16="http://schemas.microsoft.com/office/drawing/2014/main" id="{E2CE08ED-D3B1-45D9-9FE8-284CE5FEB6EA}"/>
                </a:ext>
              </a:extLst>
            </p:cNvPr>
            <p:cNvGrpSpPr/>
            <p:nvPr/>
          </p:nvGrpSpPr>
          <p:grpSpPr>
            <a:xfrm>
              <a:off x="5264041" y="2159720"/>
              <a:ext cx="1762402" cy="2794456"/>
              <a:chOff x="3943463" y="1778635"/>
              <a:chExt cx="1256160" cy="1991766"/>
            </a:xfrm>
          </p:grpSpPr>
          <p:grpSp>
            <p:nvGrpSpPr>
              <p:cNvPr id="49" name="Group 48">
                <a:extLst>
                  <a:ext uri="{FF2B5EF4-FFF2-40B4-BE49-F238E27FC236}">
                    <a16:creationId xmlns:a16="http://schemas.microsoft.com/office/drawing/2014/main" id="{1C6AC51C-3D21-4549-AD54-4722B1D67C52}"/>
                  </a:ext>
                </a:extLst>
              </p:cNvPr>
              <p:cNvGrpSpPr/>
              <p:nvPr/>
            </p:nvGrpSpPr>
            <p:grpSpPr>
              <a:xfrm>
                <a:off x="3943463" y="1778635"/>
                <a:ext cx="1256160" cy="1991766"/>
                <a:chOff x="2683891" y="828173"/>
                <a:chExt cx="2652384" cy="4205617"/>
              </a:xfrm>
            </p:grpSpPr>
            <p:sp>
              <p:nvSpPr>
                <p:cNvPr id="51" name="Rectangle 5">
                  <a:extLst>
                    <a:ext uri="{FF2B5EF4-FFF2-40B4-BE49-F238E27FC236}">
                      <a16:creationId xmlns:a16="http://schemas.microsoft.com/office/drawing/2014/main" id="{3F9FB572-9AAD-4169-82DF-7E1936076B0E}"/>
                    </a:ext>
                  </a:extLst>
                </p:cNvPr>
                <p:cNvSpPr/>
                <p:nvPr/>
              </p:nvSpPr>
              <p:spPr>
                <a:xfrm>
                  <a:off x="2683891" y="828173"/>
                  <a:ext cx="2652384" cy="3175662"/>
                </a:xfrm>
                <a:custGeom>
                  <a:avLst/>
                  <a:gdLst>
                    <a:gd name="connsiteX0" fmla="*/ 0 w 2122395"/>
                    <a:gd name="connsiteY0" fmla="*/ 0 h 2042460"/>
                    <a:gd name="connsiteX1" fmla="*/ 2122395 w 2122395"/>
                    <a:gd name="connsiteY1" fmla="*/ 0 h 2042460"/>
                    <a:gd name="connsiteX2" fmla="*/ 2122395 w 2122395"/>
                    <a:gd name="connsiteY2" fmla="*/ 2042460 h 2042460"/>
                    <a:gd name="connsiteX3" fmla="*/ 0 w 2122395"/>
                    <a:gd name="connsiteY3" fmla="*/ 2042460 h 2042460"/>
                    <a:gd name="connsiteX4" fmla="*/ 0 w 2122395"/>
                    <a:gd name="connsiteY4" fmla="*/ 0 h 2042460"/>
                    <a:gd name="connsiteX0" fmla="*/ 0 w 2122395"/>
                    <a:gd name="connsiteY0" fmla="*/ 386644 h 2429104"/>
                    <a:gd name="connsiteX1" fmla="*/ 2122395 w 2122395"/>
                    <a:gd name="connsiteY1" fmla="*/ 386644 h 2429104"/>
                    <a:gd name="connsiteX2" fmla="*/ 2122395 w 2122395"/>
                    <a:gd name="connsiteY2" fmla="*/ 2429104 h 2429104"/>
                    <a:gd name="connsiteX3" fmla="*/ 0 w 2122395"/>
                    <a:gd name="connsiteY3" fmla="*/ 2429104 h 2429104"/>
                    <a:gd name="connsiteX4" fmla="*/ 0 w 2122395"/>
                    <a:gd name="connsiteY4" fmla="*/ 386644 h 2429104"/>
                    <a:gd name="connsiteX0" fmla="*/ 0 w 2122395"/>
                    <a:gd name="connsiteY0" fmla="*/ 574339 h 2616799"/>
                    <a:gd name="connsiteX1" fmla="*/ 2122395 w 2122395"/>
                    <a:gd name="connsiteY1" fmla="*/ 574339 h 2616799"/>
                    <a:gd name="connsiteX2" fmla="*/ 2122395 w 2122395"/>
                    <a:gd name="connsiteY2" fmla="*/ 2616799 h 2616799"/>
                    <a:gd name="connsiteX3" fmla="*/ 0 w 2122395"/>
                    <a:gd name="connsiteY3" fmla="*/ 2616799 h 2616799"/>
                    <a:gd name="connsiteX4" fmla="*/ 0 w 2122395"/>
                    <a:gd name="connsiteY4" fmla="*/ 574339 h 2616799"/>
                    <a:gd name="connsiteX0" fmla="*/ 0 w 2122395"/>
                    <a:gd name="connsiteY0" fmla="*/ 574339 h 2997799"/>
                    <a:gd name="connsiteX1" fmla="*/ 2122395 w 2122395"/>
                    <a:gd name="connsiteY1" fmla="*/ 574339 h 2997799"/>
                    <a:gd name="connsiteX2" fmla="*/ 2122395 w 2122395"/>
                    <a:gd name="connsiteY2" fmla="*/ 2616799 h 2997799"/>
                    <a:gd name="connsiteX3" fmla="*/ 546100 w 2122395"/>
                    <a:gd name="connsiteY3" fmla="*/ 2997799 h 2997799"/>
                    <a:gd name="connsiteX4" fmla="*/ 0 w 2122395"/>
                    <a:gd name="connsiteY4" fmla="*/ 574339 h 2997799"/>
                    <a:gd name="connsiteX0" fmla="*/ 0 w 2122395"/>
                    <a:gd name="connsiteY0" fmla="*/ 574339 h 2997799"/>
                    <a:gd name="connsiteX1" fmla="*/ 2122395 w 2122395"/>
                    <a:gd name="connsiteY1" fmla="*/ 574339 h 2997799"/>
                    <a:gd name="connsiteX2" fmla="*/ 1614395 w 2122395"/>
                    <a:gd name="connsiteY2" fmla="*/ 2991449 h 2997799"/>
                    <a:gd name="connsiteX3" fmla="*/ 546100 w 2122395"/>
                    <a:gd name="connsiteY3" fmla="*/ 2997799 h 2997799"/>
                    <a:gd name="connsiteX4" fmla="*/ 0 w 2122395"/>
                    <a:gd name="connsiteY4" fmla="*/ 574339 h 2997799"/>
                    <a:gd name="connsiteX0" fmla="*/ 0 w 2122395"/>
                    <a:gd name="connsiteY0" fmla="*/ 574339 h 2997799"/>
                    <a:gd name="connsiteX1" fmla="*/ 2122395 w 2122395"/>
                    <a:gd name="connsiteY1" fmla="*/ 574339 h 2997799"/>
                    <a:gd name="connsiteX2" fmla="*/ 1614395 w 2122395"/>
                    <a:gd name="connsiteY2" fmla="*/ 2991449 h 2997799"/>
                    <a:gd name="connsiteX3" fmla="*/ 546100 w 2122395"/>
                    <a:gd name="connsiteY3" fmla="*/ 2997799 h 2997799"/>
                    <a:gd name="connsiteX4" fmla="*/ 350745 w 2122395"/>
                    <a:gd name="connsiteY4" fmla="*/ 2447590 h 2997799"/>
                    <a:gd name="connsiteX5" fmla="*/ 0 w 2122395"/>
                    <a:gd name="connsiteY5"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0 w 2122395"/>
                    <a:gd name="connsiteY0" fmla="*/ 574339 h 2997799"/>
                    <a:gd name="connsiteX1" fmla="*/ 2122395 w 2122395"/>
                    <a:gd name="connsiteY1" fmla="*/ 574339 h 2997799"/>
                    <a:gd name="connsiteX2" fmla="*/ 1792195 w 2122395"/>
                    <a:gd name="connsiteY2" fmla="*/ 2447590 h 2997799"/>
                    <a:gd name="connsiteX3" fmla="*/ 1614395 w 2122395"/>
                    <a:gd name="connsiteY3" fmla="*/ 2991449 h 2997799"/>
                    <a:gd name="connsiteX4" fmla="*/ 546100 w 2122395"/>
                    <a:gd name="connsiteY4" fmla="*/ 2997799 h 2997799"/>
                    <a:gd name="connsiteX5" fmla="*/ 350745 w 2122395"/>
                    <a:gd name="connsiteY5" fmla="*/ 2447590 h 2997799"/>
                    <a:gd name="connsiteX6" fmla="*/ 0 w 2122395"/>
                    <a:gd name="connsiteY6" fmla="*/ 574339 h 2997799"/>
                    <a:gd name="connsiteX0" fmla="*/ 185581 w 2307976"/>
                    <a:gd name="connsiteY0" fmla="*/ 574339 h 2997799"/>
                    <a:gd name="connsiteX1" fmla="*/ 2307976 w 2307976"/>
                    <a:gd name="connsiteY1" fmla="*/ 574339 h 2997799"/>
                    <a:gd name="connsiteX2" fmla="*/ 1977776 w 2307976"/>
                    <a:gd name="connsiteY2" fmla="*/ 2447590 h 2997799"/>
                    <a:gd name="connsiteX3" fmla="*/ 1799976 w 2307976"/>
                    <a:gd name="connsiteY3" fmla="*/ 2991449 h 2997799"/>
                    <a:gd name="connsiteX4" fmla="*/ 731681 w 2307976"/>
                    <a:gd name="connsiteY4" fmla="*/ 2997799 h 2997799"/>
                    <a:gd name="connsiteX5" fmla="*/ 536326 w 2307976"/>
                    <a:gd name="connsiteY5" fmla="*/ 2447590 h 2997799"/>
                    <a:gd name="connsiteX6" fmla="*/ 185581 w 2307976"/>
                    <a:gd name="connsiteY6" fmla="*/ 574339 h 2997799"/>
                    <a:gd name="connsiteX0" fmla="*/ 187415 w 2309810"/>
                    <a:gd name="connsiteY0" fmla="*/ 574339 h 2997799"/>
                    <a:gd name="connsiteX1" fmla="*/ 2309810 w 2309810"/>
                    <a:gd name="connsiteY1" fmla="*/ 574339 h 2997799"/>
                    <a:gd name="connsiteX2" fmla="*/ 1979610 w 2309810"/>
                    <a:gd name="connsiteY2" fmla="*/ 2447590 h 2997799"/>
                    <a:gd name="connsiteX3" fmla="*/ 1801810 w 2309810"/>
                    <a:gd name="connsiteY3" fmla="*/ 2991449 h 2997799"/>
                    <a:gd name="connsiteX4" fmla="*/ 733515 w 2309810"/>
                    <a:gd name="connsiteY4" fmla="*/ 2997799 h 2997799"/>
                    <a:gd name="connsiteX5" fmla="*/ 538160 w 2309810"/>
                    <a:gd name="connsiteY5" fmla="*/ 2447590 h 2997799"/>
                    <a:gd name="connsiteX6" fmla="*/ 187415 w 2309810"/>
                    <a:gd name="connsiteY6" fmla="*/ 574339 h 2997799"/>
                    <a:gd name="connsiteX0" fmla="*/ 187415 w 2473738"/>
                    <a:gd name="connsiteY0" fmla="*/ 574339 h 2997799"/>
                    <a:gd name="connsiteX1" fmla="*/ 2309810 w 2473738"/>
                    <a:gd name="connsiteY1" fmla="*/ 574339 h 2997799"/>
                    <a:gd name="connsiteX2" fmla="*/ 1979610 w 2473738"/>
                    <a:gd name="connsiteY2" fmla="*/ 2447590 h 2997799"/>
                    <a:gd name="connsiteX3" fmla="*/ 1801810 w 2473738"/>
                    <a:gd name="connsiteY3" fmla="*/ 2991449 h 2997799"/>
                    <a:gd name="connsiteX4" fmla="*/ 733515 w 2473738"/>
                    <a:gd name="connsiteY4" fmla="*/ 2997799 h 2997799"/>
                    <a:gd name="connsiteX5" fmla="*/ 538160 w 2473738"/>
                    <a:gd name="connsiteY5" fmla="*/ 2447590 h 2997799"/>
                    <a:gd name="connsiteX6" fmla="*/ 187415 w 2473738"/>
                    <a:gd name="connsiteY6" fmla="*/ 574339 h 2997799"/>
                    <a:gd name="connsiteX0" fmla="*/ 187415 w 2505186"/>
                    <a:gd name="connsiteY0" fmla="*/ 574339 h 2997799"/>
                    <a:gd name="connsiteX1" fmla="*/ 2309810 w 2505186"/>
                    <a:gd name="connsiteY1" fmla="*/ 574339 h 2997799"/>
                    <a:gd name="connsiteX2" fmla="*/ 1979610 w 2505186"/>
                    <a:gd name="connsiteY2" fmla="*/ 2447590 h 2997799"/>
                    <a:gd name="connsiteX3" fmla="*/ 1801810 w 2505186"/>
                    <a:gd name="connsiteY3" fmla="*/ 2991449 h 2997799"/>
                    <a:gd name="connsiteX4" fmla="*/ 733515 w 2505186"/>
                    <a:gd name="connsiteY4" fmla="*/ 2997799 h 2997799"/>
                    <a:gd name="connsiteX5" fmla="*/ 538160 w 2505186"/>
                    <a:gd name="connsiteY5" fmla="*/ 2447590 h 2997799"/>
                    <a:gd name="connsiteX6" fmla="*/ 187415 w 2505186"/>
                    <a:gd name="connsiteY6" fmla="*/ 574339 h 2997799"/>
                    <a:gd name="connsiteX0" fmla="*/ 187415 w 2505186"/>
                    <a:gd name="connsiteY0" fmla="*/ 574339 h 3002669"/>
                    <a:gd name="connsiteX1" fmla="*/ 2309810 w 2505186"/>
                    <a:gd name="connsiteY1" fmla="*/ 574339 h 3002669"/>
                    <a:gd name="connsiteX2" fmla="*/ 1979610 w 2505186"/>
                    <a:gd name="connsiteY2" fmla="*/ 2447590 h 3002669"/>
                    <a:gd name="connsiteX3" fmla="*/ 1801810 w 2505186"/>
                    <a:gd name="connsiteY3" fmla="*/ 3002669 h 3002669"/>
                    <a:gd name="connsiteX4" fmla="*/ 733515 w 2505186"/>
                    <a:gd name="connsiteY4" fmla="*/ 2997799 h 3002669"/>
                    <a:gd name="connsiteX5" fmla="*/ 538160 w 2505186"/>
                    <a:gd name="connsiteY5" fmla="*/ 2447590 h 3002669"/>
                    <a:gd name="connsiteX6" fmla="*/ 187415 w 2505186"/>
                    <a:gd name="connsiteY6" fmla="*/ 574339 h 3002669"/>
                    <a:gd name="connsiteX0" fmla="*/ 187415 w 2505186"/>
                    <a:gd name="connsiteY0" fmla="*/ 574339 h 3009019"/>
                    <a:gd name="connsiteX1" fmla="*/ 2309810 w 2505186"/>
                    <a:gd name="connsiteY1" fmla="*/ 574339 h 3009019"/>
                    <a:gd name="connsiteX2" fmla="*/ 1979610 w 2505186"/>
                    <a:gd name="connsiteY2" fmla="*/ 2447590 h 3009019"/>
                    <a:gd name="connsiteX3" fmla="*/ 1801810 w 2505186"/>
                    <a:gd name="connsiteY3" fmla="*/ 3002669 h 3009019"/>
                    <a:gd name="connsiteX4" fmla="*/ 733515 w 2505186"/>
                    <a:gd name="connsiteY4" fmla="*/ 3009019 h 3009019"/>
                    <a:gd name="connsiteX5" fmla="*/ 538160 w 2505186"/>
                    <a:gd name="connsiteY5" fmla="*/ 2447590 h 3009019"/>
                    <a:gd name="connsiteX6" fmla="*/ 187415 w 2505186"/>
                    <a:gd name="connsiteY6" fmla="*/ 574339 h 3009019"/>
                    <a:gd name="connsiteX0" fmla="*/ 187415 w 2505186"/>
                    <a:gd name="connsiteY0" fmla="*/ 574339 h 3002669"/>
                    <a:gd name="connsiteX1" fmla="*/ 2309810 w 2505186"/>
                    <a:gd name="connsiteY1" fmla="*/ 574339 h 3002669"/>
                    <a:gd name="connsiteX2" fmla="*/ 1979610 w 2505186"/>
                    <a:gd name="connsiteY2" fmla="*/ 2447590 h 3002669"/>
                    <a:gd name="connsiteX3" fmla="*/ 1801810 w 2505186"/>
                    <a:gd name="connsiteY3" fmla="*/ 3002669 h 3002669"/>
                    <a:gd name="connsiteX4" fmla="*/ 739125 w 2505186"/>
                    <a:gd name="connsiteY4" fmla="*/ 2997800 h 3002669"/>
                    <a:gd name="connsiteX5" fmla="*/ 538160 w 2505186"/>
                    <a:gd name="connsiteY5" fmla="*/ 2447590 h 3002669"/>
                    <a:gd name="connsiteX6" fmla="*/ 187415 w 2505186"/>
                    <a:gd name="connsiteY6" fmla="*/ 574339 h 3002669"/>
                    <a:gd name="connsiteX0" fmla="*/ 187415 w 2505186"/>
                    <a:gd name="connsiteY0" fmla="*/ 574339 h 2997800"/>
                    <a:gd name="connsiteX1" fmla="*/ 2309810 w 2505186"/>
                    <a:gd name="connsiteY1" fmla="*/ 574339 h 2997800"/>
                    <a:gd name="connsiteX2" fmla="*/ 1979610 w 2505186"/>
                    <a:gd name="connsiteY2" fmla="*/ 2447590 h 2997800"/>
                    <a:gd name="connsiteX3" fmla="*/ 1801810 w 2505186"/>
                    <a:gd name="connsiteY3" fmla="*/ 2997059 h 2997800"/>
                    <a:gd name="connsiteX4" fmla="*/ 739125 w 2505186"/>
                    <a:gd name="connsiteY4" fmla="*/ 2997800 h 2997800"/>
                    <a:gd name="connsiteX5" fmla="*/ 538160 w 2505186"/>
                    <a:gd name="connsiteY5" fmla="*/ 2447590 h 2997800"/>
                    <a:gd name="connsiteX6" fmla="*/ 187415 w 2505186"/>
                    <a:gd name="connsiteY6" fmla="*/ 574339 h 2997800"/>
                    <a:gd name="connsiteX0" fmla="*/ 187415 w 2505186"/>
                    <a:gd name="connsiteY0" fmla="*/ 574339 h 2999425"/>
                    <a:gd name="connsiteX1" fmla="*/ 2309810 w 2505186"/>
                    <a:gd name="connsiteY1" fmla="*/ 574339 h 2999425"/>
                    <a:gd name="connsiteX2" fmla="*/ 1979610 w 2505186"/>
                    <a:gd name="connsiteY2" fmla="*/ 2447590 h 2999425"/>
                    <a:gd name="connsiteX3" fmla="*/ 1799444 w 2505186"/>
                    <a:gd name="connsiteY3" fmla="*/ 2999425 h 2999425"/>
                    <a:gd name="connsiteX4" fmla="*/ 739125 w 2505186"/>
                    <a:gd name="connsiteY4" fmla="*/ 2997800 h 2999425"/>
                    <a:gd name="connsiteX5" fmla="*/ 538160 w 2505186"/>
                    <a:gd name="connsiteY5" fmla="*/ 2447590 h 2999425"/>
                    <a:gd name="connsiteX6" fmla="*/ 187415 w 2505186"/>
                    <a:gd name="connsiteY6" fmla="*/ 574339 h 2999425"/>
                    <a:gd name="connsiteX0" fmla="*/ 187415 w 2505186"/>
                    <a:gd name="connsiteY0" fmla="*/ 574339 h 2999425"/>
                    <a:gd name="connsiteX1" fmla="*/ 2309810 w 2505186"/>
                    <a:gd name="connsiteY1" fmla="*/ 574339 h 2999425"/>
                    <a:gd name="connsiteX2" fmla="*/ 1979610 w 2505186"/>
                    <a:gd name="connsiteY2" fmla="*/ 2447590 h 2999425"/>
                    <a:gd name="connsiteX3" fmla="*/ 1804177 w 2505186"/>
                    <a:gd name="connsiteY3" fmla="*/ 2999425 h 2999425"/>
                    <a:gd name="connsiteX4" fmla="*/ 739125 w 2505186"/>
                    <a:gd name="connsiteY4" fmla="*/ 2997800 h 2999425"/>
                    <a:gd name="connsiteX5" fmla="*/ 538160 w 2505186"/>
                    <a:gd name="connsiteY5" fmla="*/ 2447590 h 2999425"/>
                    <a:gd name="connsiteX6" fmla="*/ 187415 w 2505186"/>
                    <a:gd name="connsiteY6" fmla="*/ 574339 h 299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186" h="2999425">
                      <a:moveTo>
                        <a:pt x="187415" y="574339"/>
                      </a:moveTo>
                      <a:cubicBezTo>
                        <a:pt x="786930" y="-295611"/>
                        <a:pt x="1938895" y="-79711"/>
                        <a:pt x="2309810" y="574339"/>
                      </a:cubicBezTo>
                      <a:cubicBezTo>
                        <a:pt x="2777593" y="1255906"/>
                        <a:pt x="2299227" y="1918423"/>
                        <a:pt x="1979610" y="2447590"/>
                      </a:cubicBezTo>
                      <a:cubicBezTo>
                        <a:pt x="1907643" y="2603476"/>
                        <a:pt x="1965044" y="2862589"/>
                        <a:pt x="1804177" y="2999425"/>
                      </a:cubicBezTo>
                      <a:lnTo>
                        <a:pt x="739125" y="2997800"/>
                      </a:lnTo>
                      <a:cubicBezTo>
                        <a:pt x="555473" y="2890597"/>
                        <a:pt x="575762" y="2643693"/>
                        <a:pt x="538160" y="2447590"/>
                      </a:cubicBezTo>
                      <a:cubicBezTo>
                        <a:pt x="408545" y="2070823"/>
                        <a:pt x="-343370" y="1554356"/>
                        <a:pt x="187415" y="574339"/>
                      </a:cubicBezTo>
                      <a:close/>
                    </a:path>
                  </a:pathLst>
                </a:cu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cs typeface="Arial" panose="020B0604020202020204" pitchFamily="34" charset="0"/>
                  </a:endParaRPr>
                </a:p>
              </p:txBody>
            </p:sp>
            <p:sp>
              <p:nvSpPr>
                <p:cNvPr id="52" name="Rectangle 6">
                  <a:extLst>
                    <a:ext uri="{FF2B5EF4-FFF2-40B4-BE49-F238E27FC236}">
                      <a16:creationId xmlns:a16="http://schemas.microsoft.com/office/drawing/2014/main" id="{9B7C3656-313B-4EA1-A7F4-D3E3BC5FE3AC}"/>
                    </a:ext>
                  </a:extLst>
                </p:cNvPr>
                <p:cNvSpPr/>
                <p:nvPr/>
              </p:nvSpPr>
              <p:spPr>
                <a:xfrm>
                  <a:off x="3470755" y="3994524"/>
                  <a:ext cx="1123458" cy="1039266"/>
                </a:xfrm>
                <a:custGeom>
                  <a:avLst/>
                  <a:gdLst>
                    <a:gd name="connsiteX0" fmla="*/ 0 w 1267819"/>
                    <a:gd name="connsiteY0" fmla="*/ 0 h 1056904"/>
                    <a:gd name="connsiteX1" fmla="*/ 1267819 w 1267819"/>
                    <a:gd name="connsiteY1" fmla="*/ 0 h 1056904"/>
                    <a:gd name="connsiteX2" fmla="*/ 1267819 w 1267819"/>
                    <a:gd name="connsiteY2" fmla="*/ 1056904 h 1056904"/>
                    <a:gd name="connsiteX3" fmla="*/ 0 w 1267819"/>
                    <a:gd name="connsiteY3" fmla="*/ 1056904 h 1056904"/>
                    <a:gd name="connsiteX4" fmla="*/ 0 w 1267819"/>
                    <a:gd name="connsiteY4" fmla="*/ 0 h 1056904"/>
                    <a:gd name="connsiteX0" fmla="*/ 0 w 1267819"/>
                    <a:gd name="connsiteY0" fmla="*/ 0 h 1056904"/>
                    <a:gd name="connsiteX1" fmla="*/ 1267819 w 1267819"/>
                    <a:gd name="connsiteY1" fmla="*/ 0 h 1056904"/>
                    <a:gd name="connsiteX2" fmla="*/ 1256600 w 1267819"/>
                    <a:gd name="connsiteY2" fmla="*/ 686657 h 1056904"/>
                    <a:gd name="connsiteX3" fmla="*/ 0 w 1267819"/>
                    <a:gd name="connsiteY3" fmla="*/ 1056904 h 1056904"/>
                    <a:gd name="connsiteX4" fmla="*/ 0 w 1267819"/>
                    <a:gd name="connsiteY4" fmla="*/ 0 h 1056904"/>
                    <a:gd name="connsiteX0" fmla="*/ 0 w 1284649"/>
                    <a:gd name="connsiteY0" fmla="*/ 0 h 1056904"/>
                    <a:gd name="connsiteX1" fmla="*/ 1267819 w 1284649"/>
                    <a:gd name="connsiteY1" fmla="*/ 0 h 1056904"/>
                    <a:gd name="connsiteX2" fmla="*/ 1284649 w 1284649"/>
                    <a:gd name="connsiteY2" fmla="*/ 675437 h 1056904"/>
                    <a:gd name="connsiteX3" fmla="*/ 0 w 1284649"/>
                    <a:gd name="connsiteY3" fmla="*/ 1056904 h 1056904"/>
                    <a:gd name="connsiteX4" fmla="*/ 0 w 1284649"/>
                    <a:gd name="connsiteY4" fmla="*/ 0 h 1056904"/>
                    <a:gd name="connsiteX0" fmla="*/ 0 w 1267819"/>
                    <a:gd name="connsiteY0" fmla="*/ 0 h 1056904"/>
                    <a:gd name="connsiteX1" fmla="*/ 1267819 w 1267819"/>
                    <a:gd name="connsiteY1" fmla="*/ 0 h 1056904"/>
                    <a:gd name="connsiteX2" fmla="*/ 1256600 w 1267819"/>
                    <a:gd name="connsiteY2" fmla="*/ 664217 h 1056904"/>
                    <a:gd name="connsiteX3" fmla="*/ 0 w 1267819"/>
                    <a:gd name="connsiteY3" fmla="*/ 1056904 h 1056904"/>
                    <a:gd name="connsiteX4" fmla="*/ 0 w 1267819"/>
                    <a:gd name="connsiteY4" fmla="*/ 0 h 1056904"/>
                    <a:gd name="connsiteX0" fmla="*/ 0 w 1273429"/>
                    <a:gd name="connsiteY0" fmla="*/ 0 h 1056904"/>
                    <a:gd name="connsiteX1" fmla="*/ 1267819 w 1273429"/>
                    <a:gd name="connsiteY1" fmla="*/ 0 h 1056904"/>
                    <a:gd name="connsiteX2" fmla="*/ 1273429 w 1273429"/>
                    <a:gd name="connsiteY2" fmla="*/ 658607 h 1056904"/>
                    <a:gd name="connsiteX3" fmla="*/ 0 w 1273429"/>
                    <a:gd name="connsiteY3" fmla="*/ 1056904 h 1056904"/>
                    <a:gd name="connsiteX4" fmla="*/ 0 w 1273429"/>
                    <a:gd name="connsiteY4" fmla="*/ 0 h 1056904"/>
                    <a:gd name="connsiteX0" fmla="*/ 0 w 1273429"/>
                    <a:gd name="connsiteY0" fmla="*/ 0 h 681046"/>
                    <a:gd name="connsiteX1" fmla="*/ 1267819 w 1273429"/>
                    <a:gd name="connsiteY1" fmla="*/ 0 h 681046"/>
                    <a:gd name="connsiteX2" fmla="*/ 1273429 w 1273429"/>
                    <a:gd name="connsiteY2" fmla="*/ 658607 h 681046"/>
                    <a:gd name="connsiteX3" fmla="*/ 0 w 1273429"/>
                    <a:gd name="connsiteY3" fmla="*/ 681046 h 681046"/>
                    <a:gd name="connsiteX4" fmla="*/ 0 w 1273429"/>
                    <a:gd name="connsiteY4" fmla="*/ 0 h 681046"/>
                    <a:gd name="connsiteX0" fmla="*/ 0 w 1273429"/>
                    <a:gd name="connsiteY0" fmla="*/ 0 h 658607"/>
                    <a:gd name="connsiteX1" fmla="*/ 1267819 w 1273429"/>
                    <a:gd name="connsiteY1" fmla="*/ 0 h 658607"/>
                    <a:gd name="connsiteX2" fmla="*/ 1273429 w 1273429"/>
                    <a:gd name="connsiteY2" fmla="*/ 658607 h 658607"/>
                    <a:gd name="connsiteX3" fmla="*/ 5610 w 1273429"/>
                    <a:gd name="connsiteY3" fmla="*/ 652996 h 658607"/>
                    <a:gd name="connsiteX4" fmla="*/ 0 w 1273429"/>
                    <a:gd name="connsiteY4" fmla="*/ 0 h 658607"/>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5610 w 1273429"/>
                    <a:gd name="connsiteY4" fmla="*/ 652996 h 799428"/>
                    <a:gd name="connsiteX5" fmla="*/ 0 w 1273429"/>
                    <a:gd name="connsiteY5" fmla="*/ 0 h 799428"/>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235613 w 1273429"/>
                    <a:gd name="connsiteY4" fmla="*/ 732046 h 799428"/>
                    <a:gd name="connsiteX5" fmla="*/ 5610 w 1273429"/>
                    <a:gd name="connsiteY5" fmla="*/ 652996 h 799428"/>
                    <a:gd name="connsiteX6" fmla="*/ 0 w 1273429"/>
                    <a:gd name="connsiteY6" fmla="*/ 0 h 799428"/>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224393 w 1273429"/>
                    <a:gd name="connsiteY4" fmla="*/ 748875 h 799428"/>
                    <a:gd name="connsiteX5" fmla="*/ 5610 w 1273429"/>
                    <a:gd name="connsiteY5" fmla="*/ 652996 h 799428"/>
                    <a:gd name="connsiteX6" fmla="*/ 0 w 1273429"/>
                    <a:gd name="connsiteY6" fmla="*/ 0 h 799428"/>
                    <a:gd name="connsiteX0" fmla="*/ 0 w 1273429"/>
                    <a:gd name="connsiteY0" fmla="*/ 0 h 809080"/>
                    <a:gd name="connsiteX1" fmla="*/ 1267819 w 1273429"/>
                    <a:gd name="connsiteY1" fmla="*/ 0 h 809080"/>
                    <a:gd name="connsiteX2" fmla="*/ 1273429 w 1273429"/>
                    <a:gd name="connsiteY2" fmla="*/ 658607 h 809080"/>
                    <a:gd name="connsiteX3" fmla="*/ 998548 w 1273429"/>
                    <a:gd name="connsiteY3" fmla="*/ 799365 h 809080"/>
                    <a:gd name="connsiteX4" fmla="*/ 224393 w 1273429"/>
                    <a:gd name="connsiteY4" fmla="*/ 799364 h 809080"/>
                    <a:gd name="connsiteX5" fmla="*/ 5610 w 1273429"/>
                    <a:gd name="connsiteY5" fmla="*/ 652996 h 809080"/>
                    <a:gd name="connsiteX6" fmla="*/ 0 w 1273429"/>
                    <a:gd name="connsiteY6" fmla="*/ 0 h 809080"/>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241222 w 1273429"/>
                    <a:gd name="connsiteY4" fmla="*/ 771315 h 799428"/>
                    <a:gd name="connsiteX5" fmla="*/ 5610 w 1273429"/>
                    <a:gd name="connsiteY5" fmla="*/ 652996 h 799428"/>
                    <a:gd name="connsiteX6" fmla="*/ 0 w 1273429"/>
                    <a:gd name="connsiteY6" fmla="*/ 0 h 799428"/>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241222 w 1273429"/>
                    <a:gd name="connsiteY4" fmla="*/ 771315 h 799428"/>
                    <a:gd name="connsiteX5" fmla="*/ 5610 w 1273429"/>
                    <a:gd name="connsiteY5" fmla="*/ 652996 h 799428"/>
                    <a:gd name="connsiteX6" fmla="*/ 0 w 1273429"/>
                    <a:gd name="connsiteY6" fmla="*/ 0 h 799428"/>
                    <a:gd name="connsiteX0" fmla="*/ 0 w 1273429"/>
                    <a:gd name="connsiteY0" fmla="*/ 0 h 799428"/>
                    <a:gd name="connsiteX1" fmla="*/ 1267819 w 1273429"/>
                    <a:gd name="connsiteY1" fmla="*/ 0 h 799428"/>
                    <a:gd name="connsiteX2" fmla="*/ 1273429 w 1273429"/>
                    <a:gd name="connsiteY2" fmla="*/ 658607 h 799428"/>
                    <a:gd name="connsiteX3" fmla="*/ 998548 w 1273429"/>
                    <a:gd name="connsiteY3" fmla="*/ 799365 h 799428"/>
                    <a:gd name="connsiteX4" fmla="*/ 241222 w 1273429"/>
                    <a:gd name="connsiteY4" fmla="*/ 771315 h 799428"/>
                    <a:gd name="connsiteX5" fmla="*/ 5610 w 1273429"/>
                    <a:gd name="connsiteY5" fmla="*/ 652996 h 799428"/>
                    <a:gd name="connsiteX6" fmla="*/ 0 w 1273429"/>
                    <a:gd name="connsiteY6" fmla="*/ 0 h 799428"/>
                    <a:gd name="connsiteX0" fmla="*/ 0 w 1273429"/>
                    <a:gd name="connsiteY0" fmla="*/ 0 h 808705"/>
                    <a:gd name="connsiteX1" fmla="*/ 1267819 w 1273429"/>
                    <a:gd name="connsiteY1" fmla="*/ 0 h 808705"/>
                    <a:gd name="connsiteX2" fmla="*/ 1273429 w 1273429"/>
                    <a:gd name="connsiteY2" fmla="*/ 658607 h 808705"/>
                    <a:gd name="connsiteX3" fmla="*/ 998548 w 1273429"/>
                    <a:gd name="connsiteY3" fmla="*/ 799365 h 808705"/>
                    <a:gd name="connsiteX4" fmla="*/ 241222 w 1273429"/>
                    <a:gd name="connsiteY4" fmla="*/ 771315 h 808705"/>
                    <a:gd name="connsiteX5" fmla="*/ 5610 w 1273429"/>
                    <a:gd name="connsiteY5" fmla="*/ 652996 h 808705"/>
                    <a:gd name="connsiteX6" fmla="*/ 0 w 1273429"/>
                    <a:gd name="connsiteY6" fmla="*/ 0 h 808705"/>
                    <a:gd name="connsiteX0" fmla="*/ 0 w 1273429"/>
                    <a:gd name="connsiteY0" fmla="*/ 0 h 813835"/>
                    <a:gd name="connsiteX1" fmla="*/ 1267819 w 1273429"/>
                    <a:gd name="connsiteY1" fmla="*/ 0 h 813835"/>
                    <a:gd name="connsiteX2" fmla="*/ 1273429 w 1273429"/>
                    <a:gd name="connsiteY2" fmla="*/ 658607 h 813835"/>
                    <a:gd name="connsiteX3" fmla="*/ 998548 w 1273429"/>
                    <a:gd name="connsiteY3" fmla="*/ 799365 h 813835"/>
                    <a:gd name="connsiteX4" fmla="*/ 241222 w 1273429"/>
                    <a:gd name="connsiteY4" fmla="*/ 771315 h 813835"/>
                    <a:gd name="connsiteX5" fmla="*/ 5610 w 1273429"/>
                    <a:gd name="connsiteY5" fmla="*/ 652996 h 813835"/>
                    <a:gd name="connsiteX6" fmla="*/ 0 w 1273429"/>
                    <a:gd name="connsiteY6" fmla="*/ 0 h 813835"/>
                    <a:gd name="connsiteX0" fmla="*/ 0 w 1273429"/>
                    <a:gd name="connsiteY0" fmla="*/ 0 h 813835"/>
                    <a:gd name="connsiteX1" fmla="*/ 1267819 w 1273429"/>
                    <a:gd name="connsiteY1" fmla="*/ 0 h 813835"/>
                    <a:gd name="connsiteX2" fmla="*/ 1273429 w 1273429"/>
                    <a:gd name="connsiteY2" fmla="*/ 658607 h 813835"/>
                    <a:gd name="connsiteX3" fmla="*/ 998548 w 1273429"/>
                    <a:gd name="connsiteY3" fmla="*/ 799365 h 813835"/>
                    <a:gd name="connsiteX4" fmla="*/ 246831 w 1273429"/>
                    <a:gd name="connsiteY4" fmla="*/ 788144 h 813835"/>
                    <a:gd name="connsiteX5" fmla="*/ 5610 w 1273429"/>
                    <a:gd name="connsiteY5" fmla="*/ 652996 h 813835"/>
                    <a:gd name="connsiteX6" fmla="*/ 0 w 1273429"/>
                    <a:gd name="connsiteY6" fmla="*/ 0 h 813835"/>
                    <a:gd name="connsiteX0" fmla="*/ 0 w 1273429"/>
                    <a:gd name="connsiteY0" fmla="*/ 0 h 813835"/>
                    <a:gd name="connsiteX1" fmla="*/ 1267819 w 1273429"/>
                    <a:gd name="connsiteY1" fmla="*/ 0 h 813835"/>
                    <a:gd name="connsiteX2" fmla="*/ 1273429 w 1273429"/>
                    <a:gd name="connsiteY2" fmla="*/ 658607 h 813835"/>
                    <a:gd name="connsiteX3" fmla="*/ 998548 w 1273429"/>
                    <a:gd name="connsiteY3" fmla="*/ 799365 h 813835"/>
                    <a:gd name="connsiteX4" fmla="*/ 246831 w 1273429"/>
                    <a:gd name="connsiteY4" fmla="*/ 788144 h 813835"/>
                    <a:gd name="connsiteX5" fmla="*/ 5610 w 1273429"/>
                    <a:gd name="connsiteY5" fmla="*/ 652996 h 813835"/>
                    <a:gd name="connsiteX6" fmla="*/ 0 w 1273429"/>
                    <a:gd name="connsiteY6" fmla="*/ 0 h 813835"/>
                    <a:gd name="connsiteX0" fmla="*/ 0 w 1273429"/>
                    <a:gd name="connsiteY0" fmla="*/ 0 h 1046207"/>
                    <a:gd name="connsiteX1" fmla="*/ 1267819 w 1273429"/>
                    <a:gd name="connsiteY1" fmla="*/ 0 h 1046207"/>
                    <a:gd name="connsiteX2" fmla="*/ 1273429 w 1273429"/>
                    <a:gd name="connsiteY2" fmla="*/ 658607 h 1046207"/>
                    <a:gd name="connsiteX3" fmla="*/ 998548 w 1273429"/>
                    <a:gd name="connsiteY3" fmla="*/ 799365 h 1046207"/>
                    <a:gd name="connsiteX4" fmla="*/ 633910 w 1273429"/>
                    <a:gd name="connsiteY4" fmla="*/ 1046196 h 1046207"/>
                    <a:gd name="connsiteX5" fmla="*/ 246831 w 1273429"/>
                    <a:gd name="connsiteY5" fmla="*/ 788144 h 1046207"/>
                    <a:gd name="connsiteX6" fmla="*/ 5610 w 1273429"/>
                    <a:gd name="connsiteY6" fmla="*/ 652996 h 1046207"/>
                    <a:gd name="connsiteX7" fmla="*/ 0 w 1273429"/>
                    <a:gd name="connsiteY7" fmla="*/ 0 h 1046207"/>
                    <a:gd name="connsiteX0" fmla="*/ 0 w 1273429"/>
                    <a:gd name="connsiteY0" fmla="*/ 0 h 1047861"/>
                    <a:gd name="connsiteX1" fmla="*/ 1267819 w 1273429"/>
                    <a:gd name="connsiteY1" fmla="*/ 0 h 1047861"/>
                    <a:gd name="connsiteX2" fmla="*/ 1273429 w 1273429"/>
                    <a:gd name="connsiteY2" fmla="*/ 658607 h 1047861"/>
                    <a:gd name="connsiteX3" fmla="*/ 998548 w 1273429"/>
                    <a:gd name="connsiteY3" fmla="*/ 799365 h 1047861"/>
                    <a:gd name="connsiteX4" fmla="*/ 633910 w 1273429"/>
                    <a:gd name="connsiteY4" fmla="*/ 1046196 h 1047861"/>
                    <a:gd name="connsiteX5" fmla="*/ 246831 w 1273429"/>
                    <a:gd name="connsiteY5" fmla="*/ 788144 h 1047861"/>
                    <a:gd name="connsiteX6" fmla="*/ 5610 w 1273429"/>
                    <a:gd name="connsiteY6" fmla="*/ 652996 h 1047861"/>
                    <a:gd name="connsiteX7" fmla="*/ 0 w 1273429"/>
                    <a:gd name="connsiteY7" fmla="*/ 0 h 1047861"/>
                    <a:gd name="connsiteX0" fmla="*/ 0 w 1273429"/>
                    <a:gd name="connsiteY0" fmla="*/ 0 h 1047861"/>
                    <a:gd name="connsiteX1" fmla="*/ 1267819 w 1273429"/>
                    <a:gd name="connsiteY1" fmla="*/ 0 h 1047861"/>
                    <a:gd name="connsiteX2" fmla="*/ 1273429 w 1273429"/>
                    <a:gd name="connsiteY2" fmla="*/ 658607 h 1047861"/>
                    <a:gd name="connsiteX3" fmla="*/ 998548 w 1273429"/>
                    <a:gd name="connsiteY3" fmla="*/ 799365 h 1047861"/>
                    <a:gd name="connsiteX4" fmla="*/ 633910 w 1273429"/>
                    <a:gd name="connsiteY4" fmla="*/ 1046196 h 1047861"/>
                    <a:gd name="connsiteX5" fmla="*/ 246831 w 1273429"/>
                    <a:gd name="connsiteY5" fmla="*/ 788144 h 1047861"/>
                    <a:gd name="connsiteX6" fmla="*/ 5610 w 1273429"/>
                    <a:gd name="connsiteY6" fmla="*/ 652996 h 1047861"/>
                    <a:gd name="connsiteX7" fmla="*/ 0 w 1273429"/>
                    <a:gd name="connsiteY7" fmla="*/ 0 h 1047861"/>
                    <a:gd name="connsiteX0" fmla="*/ 0 w 1273429"/>
                    <a:gd name="connsiteY0" fmla="*/ 0 h 1048348"/>
                    <a:gd name="connsiteX1" fmla="*/ 1267819 w 1273429"/>
                    <a:gd name="connsiteY1" fmla="*/ 0 h 1048348"/>
                    <a:gd name="connsiteX2" fmla="*/ 1273429 w 1273429"/>
                    <a:gd name="connsiteY2" fmla="*/ 658607 h 1048348"/>
                    <a:gd name="connsiteX3" fmla="*/ 998548 w 1273429"/>
                    <a:gd name="connsiteY3" fmla="*/ 799365 h 1048348"/>
                    <a:gd name="connsiteX4" fmla="*/ 633910 w 1273429"/>
                    <a:gd name="connsiteY4" fmla="*/ 1046196 h 1048348"/>
                    <a:gd name="connsiteX5" fmla="*/ 246831 w 1273429"/>
                    <a:gd name="connsiteY5" fmla="*/ 788144 h 1048348"/>
                    <a:gd name="connsiteX6" fmla="*/ 5610 w 1273429"/>
                    <a:gd name="connsiteY6" fmla="*/ 652996 h 1048348"/>
                    <a:gd name="connsiteX7" fmla="*/ 0 w 1273429"/>
                    <a:gd name="connsiteY7" fmla="*/ 0 h 1048348"/>
                    <a:gd name="connsiteX0" fmla="*/ 0 w 1273429"/>
                    <a:gd name="connsiteY0" fmla="*/ 0 h 1048348"/>
                    <a:gd name="connsiteX1" fmla="*/ 1267819 w 1273429"/>
                    <a:gd name="connsiteY1" fmla="*/ 0 h 1048348"/>
                    <a:gd name="connsiteX2" fmla="*/ 1273429 w 1273429"/>
                    <a:gd name="connsiteY2" fmla="*/ 658607 h 1048348"/>
                    <a:gd name="connsiteX3" fmla="*/ 998548 w 1273429"/>
                    <a:gd name="connsiteY3" fmla="*/ 799365 h 1048348"/>
                    <a:gd name="connsiteX4" fmla="*/ 633910 w 1273429"/>
                    <a:gd name="connsiteY4" fmla="*/ 1046196 h 1048348"/>
                    <a:gd name="connsiteX5" fmla="*/ 246831 w 1273429"/>
                    <a:gd name="connsiteY5" fmla="*/ 788144 h 1048348"/>
                    <a:gd name="connsiteX6" fmla="*/ 5610 w 1273429"/>
                    <a:gd name="connsiteY6" fmla="*/ 652996 h 1048348"/>
                    <a:gd name="connsiteX7" fmla="*/ 0 w 1273429"/>
                    <a:gd name="connsiteY7" fmla="*/ 0 h 1048348"/>
                    <a:gd name="connsiteX0" fmla="*/ 0 w 1273429"/>
                    <a:gd name="connsiteY0" fmla="*/ 0 h 1050388"/>
                    <a:gd name="connsiteX1" fmla="*/ 1267819 w 1273429"/>
                    <a:gd name="connsiteY1" fmla="*/ 0 h 1050388"/>
                    <a:gd name="connsiteX2" fmla="*/ 1273429 w 1273429"/>
                    <a:gd name="connsiteY2" fmla="*/ 658607 h 1050388"/>
                    <a:gd name="connsiteX3" fmla="*/ 998548 w 1273429"/>
                    <a:gd name="connsiteY3" fmla="*/ 799365 h 1050388"/>
                    <a:gd name="connsiteX4" fmla="*/ 633910 w 1273429"/>
                    <a:gd name="connsiteY4" fmla="*/ 1046196 h 1050388"/>
                    <a:gd name="connsiteX5" fmla="*/ 246831 w 1273429"/>
                    <a:gd name="connsiteY5" fmla="*/ 788144 h 1050388"/>
                    <a:gd name="connsiteX6" fmla="*/ 5610 w 1273429"/>
                    <a:gd name="connsiteY6" fmla="*/ 652996 h 1050388"/>
                    <a:gd name="connsiteX7" fmla="*/ 0 w 1273429"/>
                    <a:gd name="connsiteY7" fmla="*/ 0 h 1050388"/>
                    <a:gd name="connsiteX0" fmla="*/ 0 w 1273429"/>
                    <a:gd name="connsiteY0" fmla="*/ 0 h 1050265"/>
                    <a:gd name="connsiteX1" fmla="*/ 1267819 w 1273429"/>
                    <a:gd name="connsiteY1" fmla="*/ 0 h 1050265"/>
                    <a:gd name="connsiteX2" fmla="*/ 1273429 w 1273429"/>
                    <a:gd name="connsiteY2" fmla="*/ 658607 h 1050265"/>
                    <a:gd name="connsiteX3" fmla="*/ 998548 w 1273429"/>
                    <a:gd name="connsiteY3" fmla="*/ 799365 h 1050265"/>
                    <a:gd name="connsiteX4" fmla="*/ 633910 w 1273429"/>
                    <a:gd name="connsiteY4" fmla="*/ 1046196 h 1050265"/>
                    <a:gd name="connsiteX5" fmla="*/ 286100 w 1273429"/>
                    <a:gd name="connsiteY5" fmla="*/ 782534 h 1050265"/>
                    <a:gd name="connsiteX6" fmla="*/ 5610 w 1273429"/>
                    <a:gd name="connsiteY6" fmla="*/ 652996 h 1050265"/>
                    <a:gd name="connsiteX7" fmla="*/ 0 w 1273429"/>
                    <a:gd name="connsiteY7" fmla="*/ 0 h 1050265"/>
                    <a:gd name="connsiteX0" fmla="*/ 0 w 1273429"/>
                    <a:gd name="connsiteY0" fmla="*/ 0 h 1050265"/>
                    <a:gd name="connsiteX1" fmla="*/ 1267819 w 1273429"/>
                    <a:gd name="connsiteY1" fmla="*/ 0 h 1050265"/>
                    <a:gd name="connsiteX2" fmla="*/ 1273429 w 1273429"/>
                    <a:gd name="connsiteY2" fmla="*/ 658607 h 1050265"/>
                    <a:gd name="connsiteX3" fmla="*/ 998548 w 1273429"/>
                    <a:gd name="connsiteY3" fmla="*/ 799365 h 1050265"/>
                    <a:gd name="connsiteX4" fmla="*/ 633910 w 1273429"/>
                    <a:gd name="connsiteY4" fmla="*/ 1046196 h 1050265"/>
                    <a:gd name="connsiteX5" fmla="*/ 286100 w 1273429"/>
                    <a:gd name="connsiteY5" fmla="*/ 782534 h 1050265"/>
                    <a:gd name="connsiteX6" fmla="*/ 5610 w 1273429"/>
                    <a:gd name="connsiteY6" fmla="*/ 652996 h 1050265"/>
                    <a:gd name="connsiteX7" fmla="*/ 0 w 1273429"/>
                    <a:gd name="connsiteY7" fmla="*/ 0 h 1050265"/>
                    <a:gd name="connsiteX0" fmla="*/ 0 w 1273429"/>
                    <a:gd name="connsiteY0" fmla="*/ 0 h 1055759"/>
                    <a:gd name="connsiteX1" fmla="*/ 1267819 w 1273429"/>
                    <a:gd name="connsiteY1" fmla="*/ 0 h 1055759"/>
                    <a:gd name="connsiteX2" fmla="*/ 1273429 w 1273429"/>
                    <a:gd name="connsiteY2" fmla="*/ 658607 h 1055759"/>
                    <a:gd name="connsiteX3" fmla="*/ 998548 w 1273429"/>
                    <a:gd name="connsiteY3" fmla="*/ 799365 h 1055759"/>
                    <a:gd name="connsiteX4" fmla="*/ 577812 w 1273429"/>
                    <a:gd name="connsiteY4" fmla="*/ 1051806 h 1055759"/>
                    <a:gd name="connsiteX5" fmla="*/ 286100 w 1273429"/>
                    <a:gd name="connsiteY5" fmla="*/ 782534 h 1055759"/>
                    <a:gd name="connsiteX6" fmla="*/ 5610 w 1273429"/>
                    <a:gd name="connsiteY6" fmla="*/ 652996 h 1055759"/>
                    <a:gd name="connsiteX7" fmla="*/ 0 w 1273429"/>
                    <a:gd name="connsiteY7" fmla="*/ 0 h 1055759"/>
                    <a:gd name="connsiteX0" fmla="*/ 0 w 1273429"/>
                    <a:gd name="connsiteY0" fmla="*/ 0 h 1053902"/>
                    <a:gd name="connsiteX1" fmla="*/ 1267819 w 1273429"/>
                    <a:gd name="connsiteY1" fmla="*/ 0 h 1053902"/>
                    <a:gd name="connsiteX2" fmla="*/ 1273429 w 1273429"/>
                    <a:gd name="connsiteY2" fmla="*/ 658607 h 1053902"/>
                    <a:gd name="connsiteX3" fmla="*/ 998548 w 1273429"/>
                    <a:gd name="connsiteY3" fmla="*/ 799365 h 1053902"/>
                    <a:gd name="connsiteX4" fmla="*/ 577812 w 1273429"/>
                    <a:gd name="connsiteY4" fmla="*/ 1051806 h 1053902"/>
                    <a:gd name="connsiteX5" fmla="*/ 286100 w 1273429"/>
                    <a:gd name="connsiteY5" fmla="*/ 782534 h 1053902"/>
                    <a:gd name="connsiteX6" fmla="*/ 5610 w 1273429"/>
                    <a:gd name="connsiteY6" fmla="*/ 652996 h 1053902"/>
                    <a:gd name="connsiteX7" fmla="*/ 0 w 1273429"/>
                    <a:gd name="connsiteY7" fmla="*/ 0 h 1053902"/>
                    <a:gd name="connsiteX0" fmla="*/ 0 w 1273429"/>
                    <a:gd name="connsiteY0" fmla="*/ 0 h 1051806"/>
                    <a:gd name="connsiteX1" fmla="*/ 1267819 w 1273429"/>
                    <a:gd name="connsiteY1" fmla="*/ 0 h 1051806"/>
                    <a:gd name="connsiteX2" fmla="*/ 1273429 w 1273429"/>
                    <a:gd name="connsiteY2" fmla="*/ 658607 h 1051806"/>
                    <a:gd name="connsiteX3" fmla="*/ 998548 w 1273429"/>
                    <a:gd name="connsiteY3" fmla="*/ 799365 h 1051806"/>
                    <a:gd name="connsiteX4" fmla="*/ 577812 w 1273429"/>
                    <a:gd name="connsiteY4" fmla="*/ 1051806 h 1051806"/>
                    <a:gd name="connsiteX5" fmla="*/ 286100 w 1273429"/>
                    <a:gd name="connsiteY5" fmla="*/ 782534 h 1051806"/>
                    <a:gd name="connsiteX6" fmla="*/ 5610 w 1273429"/>
                    <a:gd name="connsiteY6" fmla="*/ 652996 h 1051806"/>
                    <a:gd name="connsiteX7" fmla="*/ 0 w 1273429"/>
                    <a:gd name="connsiteY7" fmla="*/ 0 h 1051806"/>
                    <a:gd name="connsiteX0" fmla="*/ 0 w 1273429"/>
                    <a:gd name="connsiteY0" fmla="*/ 0 h 1052036"/>
                    <a:gd name="connsiteX1" fmla="*/ 1267819 w 1273429"/>
                    <a:gd name="connsiteY1" fmla="*/ 0 h 1052036"/>
                    <a:gd name="connsiteX2" fmla="*/ 1273429 w 1273429"/>
                    <a:gd name="connsiteY2" fmla="*/ 658607 h 1052036"/>
                    <a:gd name="connsiteX3" fmla="*/ 998548 w 1273429"/>
                    <a:gd name="connsiteY3" fmla="*/ 799365 h 1052036"/>
                    <a:gd name="connsiteX4" fmla="*/ 577812 w 1273429"/>
                    <a:gd name="connsiteY4" fmla="*/ 1051806 h 1052036"/>
                    <a:gd name="connsiteX5" fmla="*/ 286100 w 1273429"/>
                    <a:gd name="connsiteY5" fmla="*/ 782534 h 1052036"/>
                    <a:gd name="connsiteX6" fmla="*/ 5610 w 1273429"/>
                    <a:gd name="connsiteY6" fmla="*/ 652996 h 1052036"/>
                    <a:gd name="connsiteX7" fmla="*/ 0 w 1273429"/>
                    <a:gd name="connsiteY7" fmla="*/ 0 h 1052036"/>
                    <a:gd name="connsiteX0" fmla="*/ 0 w 1273429"/>
                    <a:gd name="connsiteY0" fmla="*/ 0 h 940201"/>
                    <a:gd name="connsiteX1" fmla="*/ 1267819 w 1273429"/>
                    <a:gd name="connsiteY1" fmla="*/ 0 h 940201"/>
                    <a:gd name="connsiteX2" fmla="*/ 1273429 w 1273429"/>
                    <a:gd name="connsiteY2" fmla="*/ 658607 h 940201"/>
                    <a:gd name="connsiteX3" fmla="*/ 998548 w 1273429"/>
                    <a:gd name="connsiteY3" fmla="*/ 799365 h 940201"/>
                    <a:gd name="connsiteX4" fmla="*/ 695618 w 1273429"/>
                    <a:gd name="connsiteY4" fmla="*/ 939610 h 940201"/>
                    <a:gd name="connsiteX5" fmla="*/ 286100 w 1273429"/>
                    <a:gd name="connsiteY5" fmla="*/ 782534 h 940201"/>
                    <a:gd name="connsiteX6" fmla="*/ 5610 w 1273429"/>
                    <a:gd name="connsiteY6" fmla="*/ 652996 h 940201"/>
                    <a:gd name="connsiteX7" fmla="*/ 0 w 1273429"/>
                    <a:gd name="connsiteY7" fmla="*/ 0 h 940201"/>
                    <a:gd name="connsiteX0" fmla="*/ 0 w 1273429"/>
                    <a:gd name="connsiteY0" fmla="*/ 0 h 1040832"/>
                    <a:gd name="connsiteX1" fmla="*/ 1267819 w 1273429"/>
                    <a:gd name="connsiteY1" fmla="*/ 0 h 1040832"/>
                    <a:gd name="connsiteX2" fmla="*/ 1273429 w 1273429"/>
                    <a:gd name="connsiteY2" fmla="*/ 658607 h 1040832"/>
                    <a:gd name="connsiteX3" fmla="*/ 998548 w 1273429"/>
                    <a:gd name="connsiteY3" fmla="*/ 799365 h 1040832"/>
                    <a:gd name="connsiteX4" fmla="*/ 560983 w 1273429"/>
                    <a:gd name="connsiteY4" fmla="*/ 1040587 h 1040832"/>
                    <a:gd name="connsiteX5" fmla="*/ 286100 w 1273429"/>
                    <a:gd name="connsiteY5" fmla="*/ 782534 h 1040832"/>
                    <a:gd name="connsiteX6" fmla="*/ 5610 w 1273429"/>
                    <a:gd name="connsiteY6" fmla="*/ 652996 h 1040832"/>
                    <a:gd name="connsiteX7" fmla="*/ 0 w 1273429"/>
                    <a:gd name="connsiteY7" fmla="*/ 0 h 1040832"/>
                    <a:gd name="connsiteX0" fmla="*/ 0 w 1273429"/>
                    <a:gd name="connsiteY0" fmla="*/ 0 h 1040832"/>
                    <a:gd name="connsiteX1" fmla="*/ 1267819 w 1273429"/>
                    <a:gd name="connsiteY1" fmla="*/ 0 h 1040832"/>
                    <a:gd name="connsiteX2" fmla="*/ 1273429 w 1273429"/>
                    <a:gd name="connsiteY2" fmla="*/ 658607 h 1040832"/>
                    <a:gd name="connsiteX3" fmla="*/ 998548 w 1273429"/>
                    <a:gd name="connsiteY3" fmla="*/ 799365 h 1040832"/>
                    <a:gd name="connsiteX4" fmla="*/ 594642 w 1273429"/>
                    <a:gd name="connsiteY4" fmla="*/ 1040587 h 1040832"/>
                    <a:gd name="connsiteX5" fmla="*/ 286100 w 1273429"/>
                    <a:gd name="connsiteY5" fmla="*/ 782534 h 1040832"/>
                    <a:gd name="connsiteX6" fmla="*/ 5610 w 1273429"/>
                    <a:gd name="connsiteY6" fmla="*/ 652996 h 1040832"/>
                    <a:gd name="connsiteX7" fmla="*/ 0 w 1273429"/>
                    <a:gd name="connsiteY7" fmla="*/ 0 h 1040832"/>
                    <a:gd name="connsiteX0" fmla="*/ 0 w 1273429"/>
                    <a:gd name="connsiteY0" fmla="*/ 0 h 1012830"/>
                    <a:gd name="connsiteX1" fmla="*/ 1267819 w 1273429"/>
                    <a:gd name="connsiteY1" fmla="*/ 0 h 1012830"/>
                    <a:gd name="connsiteX2" fmla="*/ 1273429 w 1273429"/>
                    <a:gd name="connsiteY2" fmla="*/ 658607 h 1012830"/>
                    <a:gd name="connsiteX3" fmla="*/ 998548 w 1273429"/>
                    <a:gd name="connsiteY3" fmla="*/ 799365 h 1012830"/>
                    <a:gd name="connsiteX4" fmla="*/ 572202 w 1273429"/>
                    <a:gd name="connsiteY4" fmla="*/ 1012537 h 1012830"/>
                    <a:gd name="connsiteX5" fmla="*/ 286100 w 1273429"/>
                    <a:gd name="connsiteY5" fmla="*/ 782534 h 1012830"/>
                    <a:gd name="connsiteX6" fmla="*/ 5610 w 1273429"/>
                    <a:gd name="connsiteY6" fmla="*/ 652996 h 1012830"/>
                    <a:gd name="connsiteX7" fmla="*/ 0 w 1273429"/>
                    <a:gd name="connsiteY7" fmla="*/ 0 h 1012830"/>
                    <a:gd name="connsiteX0" fmla="*/ 0 w 1273429"/>
                    <a:gd name="connsiteY0" fmla="*/ 0 h 1035230"/>
                    <a:gd name="connsiteX1" fmla="*/ 1267819 w 1273429"/>
                    <a:gd name="connsiteY1" fmla="*/ 0 h 1035230"/>
                    <a:gd name="connsiteX2" fmla="*/ 1273429 w 1273429"/>
                    <a:gd name="connsiteY2" fmla="*/ 658607 h 1035230"/>
                    <a:gd name="connsiteX3" fmla="*/ 998548 w 1273429"/>
                    <a:gd name="connsiteY3" fmla="*/ 799365 h 1035230"/>
                    <a:gd name="connsiteX4" fmla="*/ 617081 w 1273429"/>
                    <a:gd name="connsiteY4" fmla="*/ 1034977 h 1035230"/>
                    <a:gd name="connsiteX5" fmla="*/ 286100 w 1273429"/>
                    <a:gd name="connsiteY5" fmla="*/ 782534 h 1035230"/>
                    <a:gd name="connsiteX6" fmla="*/ 5610 w 1273429"/>
                    <a:gd name="connsiteY6" fmla="*/ 652996 h 1035230"/>
                    <a:gd name="connsiteX7" fmla="*/ 0 w 1273429"/>
                    <a:gd name="connsiteY7" fmla="*/ 0 h 1035230"/>
                    <a:gd name="connsiteX0" fmla="*/ 0 w 1273429"/>
                    <a:gd name="connsiteY0" fmla="*/ 0 h 1034977"/>
                    <a:gd name="connsiteX1" fmla="*/ 1267819 w 1273429"/>
                    <a:gd name="connsiteY1" fmla="*/ 0 h 1034977"/>
                    <a:gd name="connsiteX2" fmla="*/ 1273429 w 1273429"/>
                    <a:gd name="connsiteY2" fmla="*/ 658607 h 1034977"/>
                    <a:gd name="connsiteX3" fmla="*/ 998548 w 1273429"/>
                    <a:gd name="connsiteY3" fmla="*/ 799365 h 1034977"/>
                    <a:gd name="connsiteX4" fmla="*/ 617081 w 1273429"/>
                    <a:gd name="connsiteY4" fmla="*/ 1034977 h 1034977"/>
                    <a:gd name="connsiteX5" fmla="*/ 286100 w 1273429"/>
                    <a:gd name="connsiteY5" fmla="*/ 782534 h 1034977"/>
                    <a:gd name="connsiteX6" fmla="*/ 5610 w 1273429"/>
                    <a:gd name="connsiteY6" fmla="*/ 652996 h 1034977"/>
                    <a:gd name="connsiteX7" fmla="*/ 0 w 1273429"/>
                    <a:gd name="connsiteY7" fmla="*/ 0 h 1034977"/>
                    <a:gd name="connsiteX0" fmla="*/ 0 w 1273429"/>
                    <a:gd name="connsiteY0" fmla="*/ 0 h 1034977"/>
                    <a:gd name="connsiteX1" fmla="*/ 1267819 w 1273429"/>
                    <a:gd name="connsiteY1" fmla="*/ 0 h 1034977"/>
                    <a:gd name="connsiteX2" fmla="*/ 1273429 w 1273429"/>
                    <a:gd name="connsiteY2" fmla="*/ 658607 h 1034977"/>
                    <a:gd name="connsiteX3" fmla="*/ 998548 w 1273429"/>
                    <a:gd name="connsiteY3" fmla="*/ 799365 h 1034977"/>
                    <a:gd name="connsiteX4" fmla="*/ 617081 w 1273429"/>
                    <a:gd name="connsiteY4" fmla="*/ 1034977 h 1034977"/>
                    <a:gd name="connsiteX5" fmla="*/ 286100 w 1273429"/>
                    <a:gd name="connsiteY5" fmla="*/ 782534 h 1034977"/>
                    <a:gd name="connsiteX6" fmla="*/ 5610 w 1273429"/>
                    <a:gd name="connsiteY6" fmla="*/ 652996 h 1034977"/>
                    <a:gd name="connsiteX7" fmla="*/ 0 w 1273429"/>
                    <a:gd name="connsiteY7" fmla="*/ 0 h 1034977"/>
                    <a:gd name="connsiteX0" fmla="*/ 0 w 1273429"/>
                    <a:gd name="connsiteY0" fmla="*/ 0 h 1034977"/>
                    <a:gd name="connsiteX1" fmla="*/ 1267819 w 1273429"/>
                    <a:gd name="connsiteY1" fmla="*/ 0 h 1034977"/>
                    <a:gd name="connsiteX2" fmla="*/ 1273429 w 1273429"/>
                    <a:gd name="connsiteY2" fmla="*/ 658607 h 1034977"/>
                    <a:gd name="connsiteX3" fmla="*/ 998548 w 1273429"/>
                    <a:gd name="connsiteY3" fmla="*/ 799365 h 1034977"/>
                    <a:gd name="connsiteX4" fmla="*/ 617081 w 1273429"/>
                    <a:gd name="connsiteY4" fmla="*/ 1034977 h 1034977"/>
                    <a:gd name="connsiteX5" fmla="*/ 286100 w 1273429"/>
                    <a:gd name="connsiteY5" fmla="*/ 782534 h 1034977"/>
                    <a:gd name="connsiteX6" fmla="*/ 5610 w 1273429"/>
                    <a:gd name="connsiteY6" fmla="*/ 652996 h 1034977"/>
                    <a:gd name="connsiteX7" fmla="*/ 0 w 1273429"/>
                    <a:gd name="connsiteY7" fmla="*/ 0 h 1034977"/>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39521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39521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39521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73180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73180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73180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73180 w 1273429"/>
                    <a:gd name="connsiteY4" fmla="*/ 1046196 h 1046196"/>
                    <a:gd name="connsiteX5" fmla="*/ 286100 w 1273429"/>
                    <a:gd name="connsiteY5" fmla="*/ 782534 h 1046196"/>
                    <a:gd name="connsiteX6" fmla="*/ 5610 w 1273429"/>
                    <a:gd name="connsiteY6" fmla="*/ 652996 h 1046196"/>
                    <a:gd name="connsiteX7" fmla="*/ 0 w 1273429"/>
                    <a:gd name="connsiteY7" fmla="*/ 0 h 1046196"/>
                    <a:gd name="connsiteX0" fmla="*/ 0 w 1273429"/>
                    <a:gd name="connsiteY0" fmla="*/ 0 h 1046196"/>
                    <a:gd name="connsiteX1" fmla="*/ 1267819 w 1273429"/>
                    <a:gd name="connsiteY1" fmla="*/ 0 h 1046196"/>
                    <a:gd name="connsiteX2" fmla="*/ 1273429 w 1273429"/>
                    <a:gd name="connsiteY2" fmla="*/ 658607 h 1046196"/>
                    <a:gd name="connsiteX3" fmla="*/ 998548 w 1273429"/>
                    <a:gd name="connsiteY3" fmla="*/ 799365 h 1046196"/>
                    <a:gd name="connsiteX4" fmla="*/ 673180 w 1273429"/>
                    <a:gd name="connsiteY4" fmla="*/ 1046196 h 1046196"/>
                    <a:gd name="connsiteX5" fmla="*/ 286100 w 1273429"/>
                    <a:gd name="connsiteY5" fmla="*/ 782534 h 1046196"/>
                    <a:gd name="connsiteX6" fmla="*/ 2782 w 1273429"/>
                    <a:gd name="connsiteY6" fmla="*/ 652996 h 1046196"/>
                    <a:gd name="connsiteX7" fmla="*/ 0 w 1273429"/>
                    <a:gd name="connsiteY7" fmla="*/ 0 h 1046196"/>
                    <a:gd name="connsiteX0" fmla="*/ 307 w 1273736"/>
                    <a:gd name="connsiteY0" fmla="*/ 0 h 1046196"/>
                    <a:gd name="connsiteX1" fmla="*/ 1268126 w 1273736"/>
                    <a:gd name="connsiteY1" fmla="*/ 0 h 1046196"/>
                    <a:gd name="connsiteX2" fmla="*/ 1273736 w 1273736"/>
                    <a:gd name="connsiteY2" fmla="*/ 658607 h 1046196"/>
                    <a:gd name="connsiteX3" fmla="*/ 998855 w 1273736"/>
                    <a:gd name="connsiteY3" fmla="*/ 799365 h 1046196"/>
                    <a:gd name="connsiteX4" fmla="*/ 673487 w 1273736"/>
                    <a:gd name="connsiteY4" fmla="*/ 1046196 h 1046196"/>
                    <a:gd name="connsiteX5" fmla="*/ 286407 w 1273736"/>
                    <a:gd name="connsiteY5" fmla="*/ 782534 h 1046196"/>
                    <a:gd name="connsiteX6" fmla="*/ 262 w 1273736"/>
                    <a:gd name="connsiteY6" fmla="*/ 650491 h 1046196"/>
                    <a:gd name="connsiteX7" fmla="*/ 307 w 1273736"/>
                    <a:gd name="connsiteY7" fmla="*/ 0 h 1046196"/>
                    <a:gd name="connsiteX0" fmla="*/ 307 w 1268126"/>
                    <a:gd name="connsiteY0" fmla="*/ 0 h 1046196"/>
                    <a:gd name="connsiteX1" fmla="*/ 1268126 w 1268126"/>
                    <a:gd name="connsiteY1" fmla="*/ 0 h 1046196"/>
                    <a:gd name="connsiteX2" fmla="*/ 1262425 w 1268126"/>
                    <a:gd name="connsiteY2" fmla="*/ 658607 h 1046196"/>
                    <a:gd name="connsiteX3" fmla="*/ 998855 w 1268126"/>
                    <a:gd name="connsiteY3" fmla="*/ 799365 h 1046196"/>
                    <a:gd name="connsiteX4" fmla="*/ 673487 w 1268126"/>
                    <a:gd name="connsiteY4" fmla="*/ 1046196 h 1046196"/>
                    <a:gd name="connsiteX5" fmla="*/ 286407 w 1268126"/>
                    <a:gd name="connsiteY5" fmla="*/ 782534 h 1046196"/>
                    <a:gd name="connsiteX6" fmla="*/ 262 w 1268126"/>
                    <a:gd name="connsiteY6" fmla="*/ 650491 h 1046196"/>
                    <a:gd name="connsiteX7" fmla="*/ 307 w 1268126"/>
                    <a:gd name="connsiteY7" fmla="*/ 0 h 1046196"/>
                    <a:gd name="connsiteX0" fmla="*/ 307 w 1268634"/>
                    <a:gd name="connsiteY0" fmla="*/ 0 h 1046196"/>
                    <a:gd name="connsiteX1" fmla="*/ 1268126 w 1268634"/>
                    <a:gd name="connsiteY1" fmla="*/ 0 h 1046196"/>
                    <a:gd name="connsiteX2" fmla="*/ 1268081 w 1268634"/>
                    <a:gd name="connsiteY2" fmla="*/ 658607 h 1046196"/>
                    <a:gd name="connsiteX3" fmla="*/ 998855 w 1268634"/>
                    <a:gd name="connsiteY3" fmla="*/ 799365 h 1046196"/>
                    <a:gd name="connsiteX4" fmla="*/ 673487 w 1268634"/>
                    <a:gd name="connsiteY4" fmla="*/ 1046196 h 1046196"/>
                    <a:gd name="connsiteX5" fmla="*/ 286407 w 1268634"/>
                    <a:gd name="connsiteY5" fmla="*/ 782534 h 1046196"/>
                    <a:gd name="connsiteX6" fmla="*/ 262 w 1268634"/>
                    <a:gd name="connsiteY6" fmla="*/ 650491 h 1046196"/>
                    <a:gd name="connsiteX7" fmla="*/ 307 w 1268634"/>
                    <a:gd name="connsiteY7" fmla="*/ 0 h 1046196"/>
                    <a:gd name="connsiteX0" fmla="*/ 307 w 1268126"/>
                    <a:gd name="connsiteY0" fmla="*/ 0 h 1046196"/>
                    <a:gd name="connsiteX1" fmla="*/ 1268126 w 1268126"/>
                    <a:gd name="connsiteY1" fmla="*/ 0 h 1046196"/>
                    <a:gd name="connsiteX2" fmla="*/ 1268081 w 1268126"/>
                    <a:gd name="connsiteY2" fmla="*/ 658607 h 1046196"/>
                    <a:gd name="connsiteX3" fmla="*/ 998855 w 1268126"/>
                    <a:gd name="connsiteY3" fmla="*/ 799365 h 1046196"/>
                    <a:gd name="connsiteX4" fmla="*/ 673487 w 1268126"/>
                    <a:gd name="connsiteY4" fmla="*/ 1046196 h 1046196"/>
                    <a:gd name="connsiteX5" fmla="*/ 286407 w 1268126"/>
                    <a:gd name="connsiteY5" fmla="*/ 782534 h 1046196"/>
                    <a:gd name="connsiteX6" fmla="*/ 262 w 1268126"/>
                    <a:gd name="connsiteY6" fmla="*/ 650491 h 1046196"/>
                    <a:gd name="connsiteX7" fmla="*/ 307 w 1268126"/>
                    <a:gd name="connsiteY7" fmla="*/ 0 h 1046196"/>
                    <a:gd name="connsiteX0" fmla="*/ 307 w 1268126"/>
                    <a:gd name="connsiteY0" fmla="*/ 0 h 1046196"/>
                    <a:gd name="connsiteX1" fmla="*/ 1268126 w 1268126"/>
                    <a:gd name="connsiteY1" fmla="*/ 0 h 1046196"/>
                    <a:gd name="connsiteX2" fmla="*/ 1268081 w 1268126"/>
                    <a:gd name="connsiteY2" fmla="*/ 658607 h 1046196"/>
                    <a:gd name="connsiteX3" fmla="*/ 998855 w 1268126"/>
                    <a:gd name="connsiteY3" fmla="*/ 799365 h 1046196"/>
                    <a:gd name="connsiteX4" fmla="*/ 637482 w 1268126"/>
                    <a:gd name="connsiteY4" fmla="*/ 1046196 h 1046196"/>
                    <a:gd name="connsiteX5" fmla="*/ 286407 w 1268126"/>
                    <a:gd name="connsiteY5" fmla="*/ 782534 h 1046196"/>
                    <a:gd name="connsiteX6" fmla="*/ 262 w 1268126"/>
                    <a:gd name="connsiteY6" fmla="*/ 650491 h 1046196"/>
                    <a:gd name="connsiteX7" fmla="*/ 307 w 1268126"/>
                    <a:gd name="connsiteY7" fmla="*/ 0 h 1046196"/>
                    <a:gd name="connsiteX0" fmla="*/ 307 w 1268126"/>
                    <a:gd name="connsiteY0" fmla="*/ 0 h 1058721"/>
                    <a:gd name="connsiteX1" fmla="*/ 1268126 w 1268126"/>
                    <a:gd name="connsiteY1" fmla="*/ 0 h 1058721"/>
                    <a:gd name="connsiteX2" fmla="*/ 1268081 w 1268126"/>
                    <a:gd name="connsiteY2" fmla="*/ 658607 h 1058721"/>
                    <a:gd name="connsiteX3" fmla="*/ 998855 w 1268126"/>
                    <a:gd name="connsiteY3" fmla="*/ 799365 h 1058721"/>
                    <a:gd name="connsiteX4" fmla="*/ 637482 w 1268126"/>
                    <a:gd name="connsiteY4" fmla="*/ 1046196 h 1058721"/>
                    <a:gd name="connsiteX5" fmla="*/ 286407 w 1268126"/>
                    <a:gd name="connsiteY5" fmla="*/ 782534 h 1058721"/>
                    <a:gd name="connsiteX6" fmla="*/ 262 w 1268126"/>
                    <a:gd name="connsiteY6" fmla="*/ 650491 h 1058721"/>
                    <a:gd name="connsiteX7" fmla="*/ 307 w 1268126"/>
                    <a:gd name="connsiteY7" fmla="*/ 0 h 1058721"/>
                    <a:gd name="connsiteX0" fmla="*/ 307 w 1268126"/>
                    <a:gd name="connsiteY0" fmla="*/ 0 h 1058721"/>
                    <a:gd name="connsiteX1" fmla="*/ 1268126 w 1268126"/>
                    <a:gd name="connsiteY1" fmla="*/ 0 h 1058721"/>
                    <a:gd name="connsiteX2" fmla="*/ 1268081 w 1268126"/>
                    <a:gd name="connsiteY2" fmla="*/ 658607 h 1058721"/>
                    <a:gd name="connsiteX3" fmla="*/ 998855 w 1268126"/>
                    <a:gd name="connsiteY3" fmla="*/ 799365 h 1058721"/>
                    <a:gd name="connsiteX4" fmla="*/ 637482 w 1268126"/>
                    <a:gd name="connsiteY4" fmla="*/ 1046196 h 1058721"/>
                    <a:gd name="connsiteX5" fmla="*/ 286407 w 1268126"/>
                    <a:gd name="connsiteY5" fmla="*/ 782534 h 1058721"/>
                    <a:gd name="connsiteX6" fmla="*/ 262 w 1268126"/>
                    <a:gd name="connsiteY6" fmla="*/ 650491 h 1058721"/>
                    <a:gd name="connsiteX7" fmla="*/ 307 w 1268126"/>
                    <a:gd name="connsiteY7" fmla="*/ 0 h 1058721"/>
                    <a:gd name="connsiteX0" fmla="*/ 307 w 1268126"/>
                    <a:gd name="connsiteY0" fmla="*/ 0 h 818628"/>
                    <a:gd name="connsiteX1" fmla="*/ 1268126 w 1268126"/>
                    <a:gd name="connsiteY1" fmla="*/ 0 h 818628"/>
                    <a:gd name="connsiteX2" fmla="*/ 1268081 w 1268126"/>
                    <a:gd name="connsiteY2" fmla="*/ 658607 h 818628"/>
                    <a:gd name="connsiteX3" fmla="*/ 998855 w 1268126"/>
                    <a:gd name="connsiteY3" fmla="*/ 799365 h 818628"/>
                    <a:gd name="connsiteX4" fmla="*/ 286407 w 1268126"/>
                    <a:gd name="connsiteY4" fmla="*/ 782534 h 818628"/>
                    <a:gd name="connsiteX5" fmla="*/ 262 w 1268126"/>
                    <a:gd name="connsiteY5" fmla="*/ 650491 h 818628"/>
                    <a:gd name="connsiteX6" fmla="*/ 307 w 1268126"/>
                    <a:gd name="connsiteY6" fmla="*/ 0 h 818628"/>
                    <a:gd name="connsiteX0" fmla="*/ 307 w 1268126"/>
                    <a:gd name="connsiteY0" fmla="*/ 0 h 958884"/>
                    <a:gd name="connsiteX1" fmla="*/ 1268126 w 1268126"/>
                    <a:gd name="connsiteY1" fmla="*/ 0 h 958884"/>
                    <a:gd name="connsiteX2" fmla="*/ 1268081 w 1268126"/>
                    <a:gd name="connsiteY2" fmla="*/ 658607 h 958884"/>
                    <a:gd name="connsiteX3" fmla="*/ 998855 w 1268126"/>
                    <a:gd name="connsiteY3" fmla="*/ 799365 h 958884"/>
                    <a:gd name="connsiteX4" fmla="*/ 286407 w 1268126"/>
                    <a:gd name="connsiteY4" fmla="*/ 782534 h 958884"/>
                    <a:gd name="connsiteX5" fmla="*/ 262 w 1268126"/>
                    <a:gd name="connsiteY5" fmla="*/ 650491 h 958884"/>
                    <a:gd name="connsiteX6" fmla="*/ 307 w 1268126"/>
                    <a:gd name="connsiteY6" fmla="*/ 0 h 958884"/>
                    <a:gd name="connsiteX0" fmla="*/ 307 w 1268126"/>
                    <a:gd name="connsiteY0" fmla="*/ 0 h 1051294"/>
                    <a:gd name="connsiteX1" fmla="*/ 1268126 w 1268126"/>
                    <a:gd name="connsiteY1" fmla="*/ 0 h 1051294"/>
                    <a:gd name="connsiteX2" fmla="*/ 1268081 w 1268126"/>
                    <a:gd name="connsiteY2" fmla="*/ 658607 h 1051294"/>
                    <a:gd name="connsiteX3" fmla="*/ 998855 w 1268126"/>
                    <a:gd name="connsiteY3" fmla="*/ 799365 h 1051294"/>
                    <a:gd name="connsiteX4" fmla="*/ 286407 w 1268126"/>
                    <a:gd name="connsiteY4" fmla="*/ 782534 h 1051294"/>
                    <a:gd name="connsiteX5" fmla="*/ 262 w 1268126"/>
                    <a:gd name="connsiteY5" fmla="*/ 650491 h 1051294"/>
                    <a:gd name="connsiteX6" fmla="*/ 307 w 1268126"/>
                    <a:gd name="connsiteY6" fmla="*/ 0 h 1051294"/>
                    <a:gd name="connsiteX0" fmla="*/ 307 w 1268126"/>
                    <a:gd name="connsiteY0" fmla="*/ 0 h 1051294"/>
                    <a:gd name="connsiteX1" fmla="*/ 1268126 w 1268126"/>
                    <a:gd name="connsiteY1" fmla="*/ 0 h 1051294"/>
                    <a:gd name="connsiteX2" fmla="*/ 1268081 w 1268126"/>
                    <a:gd name="connsiteY2" fmla="*/ 658607 h 1051294"/>
                    <a:gd name="connsiteX3" fmla="*/ 998855 w 1268126"/>
                    <a:gd name="connsiteY3" fmla="*/ 799365 h 1051294"/>
                    <a:gd name="connsiteX4" fmla="*/ 286407 w 1268126"/>
                    <a:gd name="connsiteY4" fmla="*/ 782534 h 1051294"/>
                    <a:gd name="connsiteX5" fmla="*/ 262 w 1268126"/>
                    <a:gd name="connsiteY5" fmla="*/ 650491 h 1051294"/>
                    <a:gd name="connsiteX6" fmla="*/ 307 w 1268126"/>
                    <a:gd name="connsiteY6" fmla="*/ 0 h 1051294"/>
                    <a:gd name="connsiteX0" fmla="*/ 307 w 1268126"/>
                    <a:gd name="connsiteY0" fmla="*/ 0 h 1039266"/>
                    <a:gd name="connsiteX1" fmla="*/ 1268126 w 1268126"/>
                    <a:gd name="connsiteY1" fmla="*/ 0 h 1039266"/>
                    <a:gd name="connsiteX2" fmla="*/ 1268081 w 1268126"/>
                    <a:gd name="connsiteY2" fmla="*/ 658607 h 1039266"/>
                    <a:gd name="connsiteX3" fmla="*/ 998855 w 1268126"/>
                    <a:gd name="connsiteY3" fmla="*/ 799365 h 1039266"/>
                    <a:gd name="connsiteX4" fmla="*/ 286407 w 1268126"/>
                    <a:gd name="connsiteY4" fmla="*/ 782534 h 1039266"/>
                    <a:gd name="connsiteX5" fmla="*/ 262 w 1268126"/>
                    <a:gd name="connsiteY5" fmla="*/ 650491 h 1039266"/>
                    <a:gd name="connsiteX6" fmla="*/ 307 w 1268126"/>
                    <a:gd name="connsiteY6" fmla="*/ 0 h 103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8126" h="1039266">
                      <a:moveTo>
                        <a:pt x="307" y="0"/>
                      </a:moveTo>
                      <a:lnTo>
                        <a:pt x="1268126" y="0"/>
                      </a:lnTo>
                      <a:cubicBezTo>
                        <a:pt x="1266226" y="219536"/>
                        <a:pt x="1267153" y="441576"/>
                        <a:pt x="1268081" y="658607"/>
                      </a:cubicBezTo>
                      <a:cubicBezTo>
                        <a:pt x="1247512" y="789674"/>
                        <a:pt x="1142840" y="853422"/>
                        <a:pt x="998855" y="799365"/>
                      </a:cubicBezTo>
                      <a:cubicBezTo>
                        <a:pt x="967261" y="1117730"/>
                        <a:pt x="284815" y="1126322"/>
                        <a:pt x="286407" y="782534"/>
                      </a:cubicBezTo>
                      <a:cubicBezTo>
                        <a:pt x="157381" y="832852"/>
                        <a:pt x="39530" y="779688"/>
                        <a:pt x="262" y="650491"/>
                      </a:cubicBezTo>
                      <a:cubicBezTo>
                        <a:pt x="-665" y="432826"/>
                        <a:pt x="1234" y="217665"/>
                        <a:pt x="307" y="0"/>
                      </a:cubicBezTo>
                      <a:close/>
                    </a:path>
                  </a:pathLst>
                </a:cu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cs typeface="Arial" panose="020B0604020202020204" pitchFamily="34" charset="0"/>
                  </a:endParaRPr>
                </a:p>
              </p:txBody>
            </p:sp>
            <p:sp>
              <p:nvSpPr>
                <p:cNvPr id="53" name="Rounded Rectangle 73">
                  <a:extLst>
                    <a:ext uri="{FF2B5EF4-FFF2-40B4-BE49-F238E27FC236}">
                      <a16:creationId xmlns:a16="http://schemas.microsoft.com/office/drawing/2014/main" id="{4ABF1DAB-9F81-421D-AF58-BA2ECA0A3784}"/>
                    </a:ext>
                  </a:extLst>
                </p:cNvPr>
                <p:cNvSpPr/>
                <p:nvPr/>
              </p:nvSpPr>
              <p:spPr>
                <a:xfrm>
                  <a:off x="3420252" y="4216012"/>
                  <a:ext cx="1213317" cy="145311"/>
                </a:xfrm>
                <a:prstGeom prst="roundRect">
                  <a:avLst>
                    <a:gd name="adj" fmla="val 50000"/>
                  </a:avLst>
                </a:prstGeom>
                <a:solidFill>
                  <a:srgbClr val="D2D0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cs typeface="Arial" panose="020B0604020202020204" pitchFamily="34" charset="0"/>
                  </a:endParaRPr>
                </a:p>
              </p:txBody>
            </p:sp>
            <p:sp>
              <p:nvSpPr>
                <p:cNvPr id="54" name="Rounded Rectangle 74">
                  <a:extLst>
                    <a:ext uri="{FF2B5EF4-FFF2-40B4-BE49-F238E27FC236}">
                      <a16:creationId xmlns:a16="http://schemas.microsoft.com/office/drawing/2014/main" id="{EF28393C-4646-4E8F-8835-DB32A29A7A4B}"/>
                    </a:ext>
                  </a:extLst>
                </p:cNvPr>
                <p:cNvSpPr/>
                <p:nvPr/>
              </p:nvSpPr>
              <p:spPr>
                <a:xfrm>
                  <a:off x="3420252" y="3982979"/>
                  <a:ext cx="1213317" cy="145311"/>
                </a:xfrm>
                <a:prstGeom prst="roundRect">
                  <a:avLst>
                    <a:gd name="adj" fmla="val 50000"/>
                  </a:avLst>
                </a:prstGeom>
                <a:solidFill>
                  <a:srgbClr val="D2D0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cs typeface="Arial" panose="020B0604020202020204" pitchFamily="34" charset="0"/>
                  </a:endParaRPr>
                </a:p>
              </p:txBody>
            </p:sp>
            <p:sp>
              <p:nvSpPr>
                <p:cNvPr id="55" name="Rounded Rectangle 75">
                  <a:extLst>
                    <a:ext uri="{FF2B5EF4-FFF2-40B4-BE49-F238E27FC236}">
                      <a16:creationId xmlns:a16="http://schemas.microsoft.com/office/drawing/2014/main" id="{B08E67C0-24E9-4D69-92E9-3C5D880A98F0}"/>
                    </a:ext>
                  </a:extLst>
                </p:cNvPr>
                <p:cNvSpPr/>
                <p:nvPr/>
              </p:nvSpPr>
              <p:spPr>
                <a:xfrm>
                  <a:off x="3420252" y="4449043"/>
                  <a:ext cx="1213317" cy="145311"/>
                </a:xfrm>
                <a:prstGeom prst="roundRect">
                  <a:avLst>
                    <a:gd name="adj" fmla="val 50000"/>
                  </a:avLst>
                </a:prstGeom>
                <a:solidFill>
                  <a:srgbClr val="D2D0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prstClr val="white"/>
                    </a:solidFill>
                    <a:cs typeface="Arial" panose="020B0604020202020204" pitchFamily="34" charset="0"/>
                  </a:endParaRPr>
                </a:p>
              </p:txBody>
            </p:sp>
          </p:grpSp>
          <p:sp>
            <p:nvSpPr>
              <p:cNvPr id="50" name="TextBox 49">
                <a:extLst>
                  <a:ext uri="{FF2B5EF4-FFF2-40B4-BE49-F238E27FC236}">
                    <a16:creationId xmlns:a16="http://schemas.microsoft.com/office/drawing/2014/main" id="{F49C08FB-AD38-47D9-952E-3AC1FCEF753F}"/>
                  </a:ext>
                </a:extLst>
              </p:cNvPr>
              <p:cNvSpPr txBox="1"/>
              <p:nvPr/>
            </p:nvSpPr>
            <p:spPr>
              <a:xfrm>
                <a:off x="4144235" y="2248936"/>
                <a:ext cx="838942" cy="260312"/>
              </a:xfrm>
              <a:prstGeom prst="rect">
                <a:avLst/>
              </a:prstGeom>
              <a:noFill/>
            </p:spPr>
            <p:txBody>
              <a:bodyPr wrap="square" rtlCol="0">
                <a:spAutoFit/>
              </a:bodyPr>
              <a:lstStyle/>
              <a:p>
                <a:pPr algn="ctr" fontAlgn="b"/>
                <a:r>
                  <a:rPr lang="en-US" sz="1600" dirty="0">
                    <a:solidFill>
                      <a:schemeClr val="bg1"/>
                    </a:solidFill>
                    <a:cs typeface="Arial" panose="020B0604020202020204" pitchFamily="34" charset="0"/>
                  </a:rPr>
                  <a:t>Text Here</a:t>
                </a:r>
              </a:p>
            </p:txBody>
          </p:sp>
        </p:grpSp>
      </p:grpSp>
    </p:spTree>
    <p:extLst>
      <p:ext uri="{BB962C8B-B14F-4D97-AF65-F5344CB8AC3E}">
        <p14:creationId xmlns:p14="http://schemas.microsoft.com/office/powerpoint/2010/main" val="310682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solidFill>
                  <a:srgbClr val="F93535"/>
                </a:solidFill>
              </a:rPr>
              <a:t>Recommendations</a:t>
            </a:r>
            <a:endParaRPr dirty="0">
              <a:solidFill>
                <a:srgbClr val="F93535"/>
              </a:solidFill>
            </a:endParaRPr>
          </a:p>
        </p:txBody>
      </p:sp>
      <p:graphicFrame>
        <p:nvGraphicFramePr>
          <p:cNvPr id="4" name="Diagram 3">
            <a:extLst>
              <a:ext uri="{FF2B5EF4-FFF2-40B4-BE49-F238E27FC236}">
                <a16:creationId xmlns:a16="http://schemas.microsoft.com/office/drawing/2014/main" id="{DCF4533C-F153-4566-84AF-B33A8963920D}"/>
              </a:ext>
            </a:extLst>
          </p:cNvPr>
          <p:cNvGraphicFramePr/>
          <p:nvPr>
            <p:extLst>
              <p:ext uri="{D42A27DB-BD31-4B8C-83A1-F6EECF244321}">
                <p14:modId xmlns:p14="http://schemas.microsoft.com/office/powerpoint/2010/main" val="2216810249"/>
              </p:ext>
            </p:extLst>
          </p:nvPr>
        </p:nvGraphicFramePr>
        <p:xfrm>
          <a:off x="3225800" y="365126"/>
          <a:ext cx="8807704" cy="5773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0"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8820" y="0"/>
            <a:ext cx="84231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8830"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61985"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8821"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61976"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8821"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61976"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8821"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589392" cy="847700"/>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61976"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8821"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b="1" dirty="0">
                  <a:solidFill>
                    <a:srgbClr val="F93535"/>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61976"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624907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550C-B9CB-45C1-B9B3-3065D5468214}"/>
              </a:ext>
            </a:extLst>
          </p:cNvPr>
          <p:cNvSpPr>
            <a:spLocks noGrp="1"/>
          </p:cNvSpPr>
          <p:nvPr>
            <p:ph type="title"/>
          </p:nvPr>
        </p:nvSpPr>
        <p:spPr/>
        <p:txBody>
          <a:bodyPr/>
          <a:lstStyle/>
          <a:p>
            <a:r>
              <a:rPr lang="en-US" b="1" dirty="0">
                <a:solidFill>
                  <a:srgbClr val="FF0000"/>
                </a:solidFill>
              </a:rPr>
              <a:t>Limitations</a:t>
            </a:r>
          </a:p>
        </p:txBody>
      </p:sp>
      <p:sp>
        <p:nvSpPr>
          <p:cNvPr id="3" name="Content Placeholder 2">
            <a:extLst>
              <a:ext uri="{FF2B5EF4-FFF2-40B4-BE49-F238E27FC236}">
                <a16:creationId xmlns:a16="http://schemas.microsoft.com/office/drawing/2014/main" id="{CCB90EA6-A55C-46E4-94A5-66C2E55D0C18}"/>
              </a:ext>
            </a:extLst>
          </p:cNvPr>
          <p:cNvSpPr>
            <a:spLocks noGrp="1"/>
          </p:cNvSpPr>
          <p:nvPr>
            <p:ph idx="1"/>
          </p:nvPr>
        </p:nvSpPr>
        <p:spPr>
          <a:xfrm>
            <a:off x="838200" y="1690688"/>
            <a:ext cx="10515600" cy="4486275"/>
          </a:xfrm>
        </p:spPr>
        <p:txBody>
          <a:bodyPr>
            <a:normAutofit/>
          </a:bodyPr>
          <a:lstStyle/>
          <a:p>
            <a:pPr marL="0" indent="0" algn="l">
              <a:buAutoNum type="arabicPeriod"/>
            </a:pPr>
            <a:r>
              <a:rPr lang="vi-VN" sz="1800" b="1" i="0" dirty="0">
                <a:effectLst/>
                <a:latin typeface="Calibri" panose="020F0502020204030204" pitchFamily="34" charset="0"/>
                <a:cs typeface="Calibri" panose="020F0502020204030204" pitchFamily="34" charset="0"/>
              </a:rPr>
              <a:t>Dữ liệu không hoàn chỉnh</a:t>
            </a:r>
            <a:br>
              <a:rPr lang="vi-VN" sz="1800" b="0" i="0" dirty="0">
                <a:effectLst/>
                <a:latin typeface="Calibri" panose="020F0502020204030204" pitchFamily="34" charset="0"/>
                <a:cs typeface="Calibri" panose="020F0502020204030204" pitchFamily="34" charset="0"/>
              </a:rPr>
            </a:br>
            <a:r>
              <a:rPr lang="vi-VN" sz="1800" b="0" i="0" dirty="0">
                <a:effectLst/>
                <a:latin typeface="fkGroteskNeue"/>
              </a:rPr>
              <a:t>Chất lượng dữ liệu là một yếu tố quan trọng. Trong quá trình phân tích, chúng tôi nhận thấy rằng việc xử lý dữ liệu còn một số hạn chế, chẳng hạn như dữ liệu thiếu hoặc không đúng định dạng. Điều này đòi hỏi chúng tôi phải áp dụng các phương pháp xử lý dữ liệu chuyên sâu hơn để nâng cao độ tin cậy và tính toàn vẹn của kết quả.</a:t>
            </a:r>
            <a:endParaRPr lang="en-US" sz="1800" b="0" i="0" dirty="0">
              <a:effectLst/>
              <a:latin typeface="fkGroteskNeue"/>
            </a:endParaRPr>
          </a:p>
          <a:p>
            <a:pPr marL="0" indent="0" algn="l">
              <a:buNone/>
            </a:pPr>
            <a:endParaRPr lang="vi-VN" sz="1800" b="0" i="0" dirty="0">
              <a:effectLst/>
              <a:latin typeface="Calibri" panose="020F0502020204030204" pitchFamily="34" charset="0"/>
              <a:cs typeface="Calibri" panose="020F0502020204030204" pitchFamily="34" charset="0"/>
            </a:endParaRPr>
          </a:p>
          <a:p>
            <a:pPr marL="0" indent="0" algn="l">
              <a:buNone/>
            </a:pPr>
            <a:r>
              <a:rPr lang="vi-VN" sz="1800" b="1" i="0" dirty="0">
                <a:effectLst/>
                <a:latin typeface="Calibri" panose="020F0502020204030204" pitchFamily="34" charset="0"/>
                <a:cs typeface="Calibri" panose="020F0502020204030204" pitchFamily="34" charset="0"/>
              </a:rPr>
              <a:t>2. Kiến thức hạn chế về lĩnh vực bán hàng trực tuyến</a:t>
            </a:r>
            <a:br>
              <a:rPr lang="vi-VN" sz="1800" b="0" i="0" dirty="0">
                <a:effectLst/>
                <a:latin typeface="Calibri" panose="020F0502020204030204" pitchFamily="34" charset="0"/>
                <a:cs typeface="Calibri" panose="020F0502020204030204" pitchFamily="34" charset="0"/>
              </a:rPr>
            </a:br>
            <a:r>
              <a:rPr lang="vi-VN" sz="1800" b="0" i="0" dirty="0">
                <a:effectLst/>
                <a:latin typeface="fkGroteskNeue"/>
              </a:rPr>
              <a:t>Sự hiểu biết sâu sắc về lĩnh vực bán hàng trực tuyến là rất quan trọng. Chúng tôi nhận thấy rằng việc nâng cao kiến thức chuyên môn trong lĩnh vực này có thể giúp chúng tôi phân tích và diễn giải dữ liệu một cách hiệu quả hơn, đồng thời nắm bắt các yếu tố quan trọng ảnh hưởng đến hành vi khách hàng và xu hướng thị trường.</a:t>
            </a:r>
            <a:endParaRPr lang="en-US" sz="1800" b="0" i="0" dirty="0">
              <a:effectLst/>
              <a:latin typeface="fkGroteskNeue"/>
            </a:endParaRPr>
          </a:p>
          <a:p>
            <a:pPr marL="0" indent="0" algn="l">
              <a:buNone/>
            </a:pPr>
            <a:endParaRPr lang="vi-VN" sz="1800" b="0" i="0" dirty="0">
              <a:effectLst/>
              <a:latin typeface="Calibri" panose="020F0502020204030204" pitchFamily="34" charset="0"/>
              <a:cs typeface="Calibri" panose="020F0502020204030204" pitchFamily="34" charset="0"/>
            </a:endParaRPr>
          </a:p>
          <a:p>
            <a:pPr marL="0" indent="0" algn="l">
              <a:buNone/>
            </a:pPr>
            <a:r>
              <a:rPr lang="vi-VN" sz="1800" b="1" i="0" dirty="0">
                <a:effectLst/>
                <a:latin typeface="Calibri" panose="020F0502020204030204" pitchFamily="34" charset="0"/>
                <a:cs typeface="Calibri" panose="020F0502020204030204" pitchFamily="34" charset="0"/>
              </a:rPr>
              <a:t>3. Hạn chế về kỹ năng lập trình</a:t>
            </a:r>
            <a:br>
              <a:rPr lang="vi-VN" sz="1800" b="0" i="0" dirty="0">
                <a:effectLst/>
                <a:latin typeface="Calibri" panose="020F0502020204030204" pitchFamily="34" charset="0"/>
                <a:cs typeface="Calibri" panose="020F0502020204030204" pitchFamily="34" charset="0"/>
              </a:rPr>
            </a:br>
            <a:r>
              <a:rPr lang="vi-VN" sz="1800" b="0" i="0" dirty="0">
                <a:effectLst/>
                <a:latin typeface="fkGroteskNeue"/>
              </a:rPr>
              <a:t>Kỹ năng lập trình là một yếu tố không thể thiếu. Chúng tôi nhận thấy rằng việc nâng cao khả năng viết code phức tạp sẽ giúp chúng tôi kiểm tra và điều chỉnh mã nguồn một cách linh hoạt hơn, từ đó tối ưu hóa hiệu quả của các thuật toán và phương pháp phân tích được áp dụng.</a:t>
            </a:r>
            <a:endParaRPr lang="vi-VN" sz="18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402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36132A-7466-44F0-859F-6A789EFFAC9A}"/>
              </a:ext>
            </a:extLst>
          </p:cNvPr>
          <p:cNvSpPr txBox="1"/>
          <p:nvPr/>
        </p:nvSpPr>
        <p:spPr>
          <a:xfrm>
            <a:off x="1810512" y="1408176"/>
            <a:ext cx="8833104" cy="1446550"/>
          </a:xfrm>
          <a:prstGeom prst="rect">
            <a:avLst/>
          </a:prstGeom>
          <a:noFill/>
        </p:spPr>
        <p:txBody>
          <a:bodyPr wrap="square" rtlCol="0">
            <a:spAutoFit/>
          </a:bodyPr>
          <a:lstStyle/>
          <a:p>
            <a:pPr algn="ctr"/>
            <a:r>
              <a:rPr lang="en-US" sz="8800" dirty="0">
                <a:solidFill>
                  <a:srgbClr val="F93535"/>
                </a:solidFill>
              </a:rPr>
              <a:t>Thank you</a:t>
            </a:r>
          </a:p>
        </p:txBody>
      </p:sp>
    </p:spTree>
    <p:extLst>
      <p:ext uri="{BB962C8B-B14F-4D97-AF65-F5344CB8AC3E}">
        <p14:creationId xmlns:p14="http://schemas.microsoft.com/office/powerpoint/2010/main" val="105242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0"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8820" y="0"/>
            <a:ext cx="84231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8830"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b="1" dirty="0">
                  <a:solidFill>
                    <a:srgbClr val="FF0000"/>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61985"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8821"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61976"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8821"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61976"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8821"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400729" cy="847700"/>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61976"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8821"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61976"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4046271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5927-3E68-49AC-BA91-D01DF654ED76}"/>
              </a:ext>
            </a:extLst>
          </p:cNvPr>
          <p:cNvSpPr>
            <a:spLocks noGrp="1"/>
          </p:cNvSpPr>
          <p:nvPr>
            <p:ph type="title"/>
          </p:nvPr>
        </p:nvSpPr>
        <p:spPr/>
        <p:txBody>
          <a:bodyPr/>
          <a:lstStyle/>
          <a:p>
            <a:r>
              <a:rPr lang="en-US" b="1" dirty="0">
                <a:solidFill>
                  <a:srgbClr val="FF0000"/>
                </a:solidFill>
                <a:latin typeface="+mn-lt"/>
              </a:rPr>
              <a:t>Introduction</a:t>
            </a:r>
          </a:p>
        </p:txBody>
      </p:sp>
      <p:grpSp>
        <p:nvGrpSpPr>
          <p:cNvPr id="71" name="Group 70">
            <a:extLst>
              <a:ext uri="{FF2B5EF4-FFF2-40B4-BE49-F238E27FC236}">
                <a16:creationId xmlns:a16="http://schemas.microsoft.com/office/drawing/2014/main" id="{D2F28DDD-AF79-437C-A539-232AF4B13429}"/>
              </a:ext>
            </a:extLst>
          </p:cNvPr>
          <p:cNvGrpSpPr/>
          <p:nvPr/>
        </p:nvGrpSpPr>
        <p:grpSpPr>
          <a:xfrm>
            <a:off x="1552965" y="1833446"/>
            <a:ext cx="2291802" cy="3608599"/>
            <a:chOff x="1794505" y="2023229"/>
            <a:chExt cx="2291802" cy="3608599"/>
          </a:xfrm>
        </p:grpSpPr>
        <p:sp>
          <p:nvSpPr>
            <p:cNvPr id="4" name="Rectangle 3">
              <a:extLst>
                <a:ext uri="{FF2B5EF4-FFF2-40B4-BE49-F238E27FC236}">
                  <a16:creationId xmlns:a16="http://schemas.microsoft.com/office/drawing/2014/main" id="{ACFF19EA-6DD5-429A-B829-344EBAE3F480}"/>
                </a:ext>
              </a:extLst>
            </p:cNvPr>
            <p:cNvSpPr/>
            <p:nvPr/>
          </p:nvSpPr>
          <p:spPr>
            <a:xfrm>
              <a:off x="1794505" y="5262496"/>
              <a:ext cx="2291802" cy="369332"/>
            </a:xfrm>
            <a:prstGeom prst="rect">
              <a:avLst/>
            </a:prstGeom>
          </p:spPr>
          <p:txBody>
            <a:bodyPr wrap="square">
              <a:spAutoFit/>
            </a:bodyPr>
            <a:lstStyle/>
            <a:p>
              <a:pPr algn="ctr"/>
              <a:r>
                <a:rPr lang="en-US" dirty="0">
                  <a:solidFill>
                    <a:srgbClr val="2A96C1"/>
                  </a:solidFill>
                  <a:cs typeface="Arial" panose="020B0604020202020204" pitchFamily="34" charset="0"/>
                </a:rPr>
                <a:t>Amazon Product Data</a:t>
              </a:r>
              <a:endParaRPr lang="en-US" dirty="0">
                <a:solidFill>
                  <a:schemeClr val="bg1">
                    <a:lumMod val="65000"/>
                  </a:schemeClr>
                </a:solidFill>
                <a:cs typeface="Arial" panose="020B0604020202020204" pitchFamily="34" charset="0"/>
              </a:endParaRPr>
            </a:p>
          </p:txBody>
        </p:sp>
        <p:grpSp>
          <p:nvGrpSpPr>
            <p:cNvPr id="5" name="Group 4">
              <a:extLst>
                <a:ext uri="{FF2B5EF4-FFF2-40B4-BE49-F238E27FC236}">
                  <a16:creationId xmlns:a16="http://schemas.microsoft.com/office/drawing/2014/main" id="{75135B30-325B-42BA-BFF5-9B2AE2AEDC01}"/>
                </a:ext>
              </a:extLst>
            </p:cNvPr>
            <p:cNvGrpSpPr/>
            <p:nvPr/>
          </p:nvGrpSpPr>
          <p:grpSpPr>
            <a:xfrm>
              <a:off x="2011746" y="2023229"/>
              <a:ext cx="1910059" cy="2928731"/>
              <a:chOff x="907989" y="1848148"/>
              <a:chExt cx="1848794" cy="2574376"/>
            </a:xfrm>
          </p:grpSpPr>
          <p:grpSp>
            <p:nvGrpSpPr>
              <p:cNvPr id="6" name="Group 5">
                <a:extLst>
                  <a:ext uri="{FF2B5EF4-FFF2-40B4-BE49-F238E27FC236}">
                    <a16:creationId xmlns:a16="http://schemas.microsoft.com/office/drawing/2014/main" id="{33BD0764-2083-4EA2-A3B4-6861B915F42F}"/>
                  </a:ext>
                </a:extLst>
              </p:cNvPr>
              <p:cNvGrpSpPr/>
              <p:nvPr/>
            </p:nvGrpSpPr>
            <p:grpSpPr>
              <a:xfrm>
                <a:off x="907989" y="2122736"/>
                <a:ext cx="1848794" cy="2299788"/>
                <a:chOff x="907989" y="2122736"/>
                <a:chExt cx="1848794" cy="2299788"/>
              </a:xfrm>
            </p:grpSpPr>
            <p:grpSp>
              <p:nvGrpSpPr>
                <p:cNvPr id="8" name="Group 7">
                  <a:extLst>
                    <a:ext uri="{FF2B5EF4-FFF2-40B4-BE49-F238E27FC236}">
                      <a16:creationId xmlns:a16="http://schemas.microsoft.com/office/drawing/2014/main" id="{4DAFE1CF-0ED8-422F-B412-FCC2B87FE14A}"/>
                    </a:ext>
                  </a:extLst>
                </p:cNvPr>
                <p:cNvGrpSpPr/>
                <p:nvPr/>
              </p:nvGrpSpPr>
              <p:grpSpPr>
                <a:xfrm>
                  <a:off x="907989" y="2122736"/>
                  <a:ext cx="1848794" cy="2299788"/>
                  <a:chOff x="6080902" y="1840412"/>
                  <a:chExt cx="1848794" cy="2299788"/>
                </a:xfrm>
              </p:grpSpPr>
              <p:sp>
                <p:nvSpPr>
                  <p:cNvPr id="10" name="Freeform 149">
                    <a:extLst>
                      <a:ext uri="{FF2B5EF4-FFF2-40B4-BE49-F238E27FC236}">
                        <a16:creationId xmlns:a16="http://schemas.microsoft.com/office/drawing/2014/main" id="{85DDA03C-B14F-4B9F-87FA-EC52B0CAFA15}"/>
                      </a:ext>
                    </a:extLst>
                  </p:cNvPr>
                  <p:cNvSpPr/>
                  <p:nvPr/>
                </p:nvSpPr>
                <p:spPr>
                  <a:xfrm>
                    <a:off x="6080902" y="1840412"/>
                    <a:ext cx="1848794" cy="2299788"/>
                  </a:xfrm>
                  <a:custGeom>
                    <a:avLst/>
                    <a:gdLst>
                      <a:gd name="connsiteX0" fmla="*/ 816132 w 1848794"/>
                      <a:gd name="connsiteY0" fmla="*/ 0 h 2299788"/>
                      <a:gd name="connsiteX1" fmla="*/ 1848794 w 1848794"/>
                      <a:gd name="connsiteY1" fmla="*/ 0 h 2299788"/>
                      <a:gd name="connsiteX2" fmla="*/ 1848794 w 1848794"/>
                      <a:gd name="connsiteY2" fmla="*/ 2299787 h 2299788"/>
                      <a:gd name="connsiteX3" fmla="*/ 1055044 w 1848794"/>
                      <a:gd name="connsiteY3" fmla="*/ 2299787 h 2299788"/>
                      <a:gd name="connsiteX4" fmla="*/ 1055044 w 1848794"/>
                      <a:gd name="connsiteY4" fmla="*/ 2299788 h 2299788"/>
                      <a:gd name="connsiteX5" fmla="*/ 22382 w 1848794"/>
                      <a:gd name="connsiteY5" fmla="*/ 2299788 h 2299788"/>
                      <a:gd name="connsiteX6" fmla="*/ 19050 w 1848794"/>
                      <a:gd name="connsiteY6" fmla="*/ 2208925 h 2299788"/>
                      <a:gd name="connsiteX7" fmla="*/ 16669 w 1848794"/>
                      <a:gd name="connsiteY7" fmla="*/ 2126727 h 2299788"/>
                      <a:gd name="connsiteX8" fmla="*/ 19050 w 1848794"/>
                      <a:gd name="connsiteY8" fmla="*/ 2088959 h 2299788"/>
                      <a:gd name="connsiteX9" fmla="*/ 11907 w 1848794"/>
                      <a:gd name="connsiteY9" fmla="*/ 2027866 h 2299788"/>
                      <a:gd name="connsiteX10" fmla="*/ 7144 w 1848794"/>
                      <a:gd name="connsiteY10" fmla="*/ 1849028 h 2299788"/>
                      <a:gd name="connsiteX11" fmla="*/ 4763 w 1848794"/>
                      <a:gd name="connsiteY11" fmla="*/ 1783491 h 2299788"/>
                      <a:gd name="connsiteX12" fmla="*/ 4762 w 1848794"/>
                      <a:gd name="connsiteY12" fmla="*/ 1719065 h 2299788"/>
                      <a:gd name="connsiteX13" fmla="*/ 4762 w 1848794"/>
                      <a:gd name="connsiteY13" fmla="*/ 1583549 h 2299788"/>
                      <a:gd name="connsiteX14" fmla="*/ 2381 w 1848794"/>
                      <a:gd name="connsiteY14" fmla="*/ 1523565 h 2299788"/>
                      <a:gd name="connsiteX15" fmla="*/ 0 w 1848794"/>
                      <a:gd name="connsiteY15" fmla="*/ 1472469 h 2299788"/>
                      <a:gd name="connsiteX16" fmla="*/ 0 w 1848794"/>
                      <a:gd name="connsiteY16" fmla="*/ 1395825 h 2299788"/>
                      <a:gd name="connsiteX17" fmla="*/ 2381 w 1848794"/>
                      <a:gd name="connsiteY17" fmla="*/ 1195882 h 2299788"/>
                      <a:gd name="connsiteX18" fmla="*/ 9525 w 1848794"/>
                      <a:gd name="connsiteY18" fmla="*/ 1111461 h 2299788"/>
                      <a:gd name="connsiteX19" fmla="*/ 7144 w 1848794"/>
                      <a:gd name="connsiteY19" fmla="*/ 812658 h 2299788"/>
                      <a:gd name="connsiteX20" fmla="*/ 4763 w 1848794"/>
                      <a:gd name="connsiteY20" fmla="*/ 707132 h 2299788"/>
                      <a:gd name="connsiteX21" fmla="*/ 4762 w 1848794"/>
                      <a:gd name="connsiteY21" fmla="*/ 682695 h 2299788"/>
                      <a:gd name="connsiteX22" fmla="*/ 2381 w 1848794"/>
                      <a:gd name="connsiteY22" fmla="*/ 569394 h 2299788"/>
                      <a:gd name="connsiteX23" fmla="*/ 2380 w 1848794"/>
                      <a:gd name="connsiteY23" fmla="*/ 466090 h 2299788"/>
                      <a:gd name="connsiteX24" fmla="*/ 21430 w 1848794"/>
                      <a:gd name="connsiteY24" fmla="*/ 375006 h 2299788"/>
                      <a:gd name="connsiteX25" fmla="*/ 40480 w 1848794"/>
                      <a:gd name="connsiteY25" fmla="*/ 253929 h 2299788"/>
                      <a:gd name="connsiteX26" fmla="*/ 26192 w 1848794"/>
                      <a:gd name="connsiteY26" fmla="*/ 202831 h 2299788"/>
                      <a:gd name="connsiteX27" fmla="*/ 33336 w 1848794"/>
                      <a:gd name="connsiteY27" fmla="*/ 179505 h 2299788"/>
                      <a:gd name="connsiteX28" fmla="*/ 52387 w 1848794"/>
                      <a:gd name="connsiteY28" fmla="*/ 140628 h 2299788"/>
                      <a:gd name="connsiteX29" fmla="*/ 21429 w 1848794"/>
                      <a:gd name="connsiteY29" fmla="*/ 67315 h 2299788"/>
                      <a:gd name="connsiteX30" fmla="*/ 22382 w 1848794"/>
                      <a:gd name="connsiteY30" fmla="*/ 1 h 2299788"/>
                      <a:gd name="connsiteX31" fmla="*/ 816132 w 1848794"/>
                      <a:gd name="connsiteY31" fmla="*/ 1 h 2299788"/>
                      <a:gd name="connsiteX32" fmla="*/ 816132 w 1848794"/>
                      <a:gd name="connsiteY32" fmla="*/ 0 h 229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8794" h="2299788">
                        <a:moveTo>
                          <a:pt x="816132" y="0"/>
                        </a:moveTo>
                        <a:lnTo>
                          <a:pt x="1848794" y="0"/>
                        </a:lnTo>
                        <a:lnTo>
                          <a:pt x="1848794" y="2299787"/>
                        </a:lnTo>
                        <a:lnTo>
                          <a:pt x="1055044" y="2299787"/>
                        </a:lnTo>
                        <a:lnTo>
                          <a:pt x="1055044" y="2299788"/>
                        </a:lnTo>
                        <a:lnTo>
                          <a:pt x="22382" y="2299788"/>
                        </a:lnTo>
                        <a:lnTo>
                          <a:pt x="19050" y="2208925"/>
                        </a:lnTo>
                        <a:cubicBezTo>
                          <a:pt x="89694" y="2183747"/>
                          <a:pt x="72232" y="2125246"/>
                          <a:pt x="16669" y="2126727"/>
                        </a:cubicBezTo>
                        <a:lnTo>
                          <a:pt x="19050" y="2088959"/>
                        </a:lnTo>
                        <a:cubicBezTo>
                          <a:pt x="78582" y="2076370"/>
                          <a:pt x="28576" y="2049340"/>
                          <a:pt x="11907" y="2027866"/>
                        </a:cubicBezTo>
                        <a:cubicBezTo>
                          <a:pt x="10319" y="1968253"/>
                          <a:pt x="32544" y="1866430"/>
                          <a:pt x="7144" y="1849028"/>
                        </a:cubicBezTo>
                        <a:lnTo>
                          <a:pt x="4763" y="1783491"/>
                        </a:lnTo>
                        <a:cubicBezTo>
                          <a:pt x="45245" y="1756462"/>
                          <a:pt x="21431" y="1731654"/>
                          <a:pt x="4762" y="1719065"/>
                        </a:cubicBezTo>
                        <a:lnTo>
                          <a:pt x="4762" y="1583549"/>
                        </a:lnTo>
                        <a:cubicBezTo>
                          <a:pt x="40481" y="1556890"/>
                          <a:pt x="2381" y="1543559"/>
                          <a:pt x="2381" y="1523565"/>
                        </a:cubicBezTo>
                        <a:lnTo>
                          <a:pt x="0" y="1472469"/>
                        </a:lnTo>
                        <a:cubicBezTo>
                          <a:pt x="0" y="1446921"/>
                          <a:pt x="33338" y="1439146"/>
                          <a:pt x="0" y="1395825"/>
                        </a:cubicBezTo>
                        <a:cubicBezTo>
                          <a:pt x="22226" y="1356947"/>
                          <a:pt x="1587" y="1262529"/>
                          <a:pt x="2381" y="1195882"/>
                        </a:cubicBezTo>
                        <a:cubicBezTo>
                          <a:pt x="31749" y="1164038"/>
                          <a:pt x="11113" y="1136639"/>
                          <a:pt x="9525" y="1111461"/>
                        </a:cubicBezTo>
                        <a:cubicBezTo>
                          <a:pt x="-5557" y="1018525"/>
                          <a:pt x="7939" y="911149"/>
                          <a:pt x="7144" y="812658"/>
                        </a:cubicBezTo>
                        <a:cubicBezTo>
                          <a:pt x="6350" y="777483"/>
                          <a:pt x="65088" y="725645"/>
                          <a:pt x="4763" y="707132"/>
                        </a:cubicBezTo>
                        <a:lnTo>
                          <a:pt x="4762" y="682695"/>
                        </a:lnTo>
                        <a:cubicBezTo>
                          <a:pt x="37306" y="643816"/>
                          <a:pt x="794" y="648260"/>
                          <a:pt x="2381" y="569394"/>
                        </a:cubicBezTo>
                        <a:lnTo>
                          <a:pt x="2380" y="466090"/>
                        </a:lnTo>
                        <a:cubicBezTo>
                          <a:pt x="38099" y="442023"/>
                          <a:pt x="28574" y="426842"/>
                          <a:pt x="21430" y="375006"/>
                        </a:cubicBezTo>
                        <a:lnTo>
                          <a:pt x="40480" y="253929"/>
                        </a:lnTo>
                        <a:lnTo>
                          <a:pt x="26192" y="202831"/>
                        </a:lnTo>
                        <a:cubicBezTo>
                          <a:pt x="24605" y="200241"/>
                          <a:pt x="34923" y="182097"/>
                          <a:pt x="33336" y="179505"/>
                        </a:cubicBezTo>
                        <a:lnTo>
                          <a:pt x="52387" y="140628"/>
                        </a:lnTo>
                        <a:lnTo>
                          <a:pt x="21429" y="67315"/>
                        </a:lnTo>
                        <a:lnTo>
                          <a:pt x="22382" y="1"/>
                        </a:lnTo>
                        <a:lnTo>
                          <a:pt x="816132" y="1"/>
                        </a:lnTo>
                        <a:lnTo>
                          <a:pt x="816132" y="0"/>
                        </a:lnTo>
                        <a:close/>
                      </a:path>
                    </a:pathLst>
                  </a:cu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C2DC8769-C9EE-4893-BF6F-D083A885F286}"/>
                      </a:ext>
                    </a:extLst>
                  </p:cNvPr>
                  <p:cNvGrpSpPr/>
                  <p:nvPr/>
                </p:nvGrpSpPr>
                <p:grpSpPr>
                  <a:xfrm>
                    <a:off x="6234114" y="1942557"/>
                    <a:ext cx="85724" cy="2095499"/>
                    <a:chOff x="6234114" y="1933575"/>
                    <a:chExt cx="85724" cy="2095499"/>
                  </a:xfrm>
                </p:grpSpPr>
                <p:sp>
                  <p:nvSpPr>
                    <p:cNvPr id="12" name="Oval 11">
                      <a:extLst>
                        <a:ext uri="{FF2B5EF4-FFF2-40B4-BE49-F238E27FC236}">
                          <a16:creationId xmlns:a16="http://schemas.microsoft.com/office/drawing/2014/main" id="{9DEE6B43-E502-42D5-9BC0-57E6245C9BD2}"/>
                        </a:ext>
                      </a:extLst>
                    </p:cNvPr>
                    <p:cNvSpPr/>
                    <p:nvPr/>
                  </p:nvSpPr>
                  <p:spPr>
                    <a:xfrm>
                      <a:off x="6234114" y="1933575"/>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F8C19880-56DD-44EE-BE56-839C235855A6}"/>
                        </a:ext>
                      </a:extLst>
                    </p:cNvPr>
                    <p:cNvSpPr/>
                    <p:nvPr/>
                  </p:nvSpPr>
                  <p:spPr>
                    <a:xfrm>
                      <a:off x="6234114" y="394335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99E805F-BF8C-4998-9351-5DB438D44177}"/>
                        </a:ext>
                      </a:extLst>
                    </p:cNvPr>
                    <p:cNvSpPr/>
                    <p:nvPr/>
                  </p:nvSpPr>
                  <p:spPr>
                    <a:xfrm>
                      <a:off x="6234114" y="3656241"/>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74DF8143-3005-464D-AA61-4C1C6F753DE1}"/>
                        </a:ext>
                      </a:extLst>
                    </p:cNvPr>
                    <p:cNvSpPr/>
                    <p:nvPr/>
                  </p:nvSpPr>
                  <p:spPr>
                    <a:xfrm>
                      <a:off x="6234114" y="336913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6ED367C9-7690-49C7-85C8-5EC429B0710E}"/>
                        </a:ext>
                      </a:extLst>
                    </p:cNvPr>
                    <p:cNvSpPr/>
                    <p:nvPr/>
                  </p:nvSpPr>
                  <p:spPr>
                    <a:xfrm>
                      <a:off x="6234114" y="3082019"/>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9C7CD433-362A-497B-867D-D55DFEC0098C}"/>
                        </a:ext>
                      </a:extLst>
                    </p:cNvPr>
                    <p:cNvSpPr/>
                    <p:nvPr/>
                  </p:nvSpPr>
                  <p:spPr>
                    <a:xfrm>
                      <a:off x="6234114" y="279490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3CCB8692-638C-4759-86A6-BDBFB351A301}"/>
                        </a:ext>
                      </a:extLst>
                    </p:cNvPr>
                    <p:cNvSpPr/>
                    <p:nvPr/>
                  </p:nvSpPr>
                  <p:spPr>
                    <a:xfrm>
                      <a:off x="6234114" y="2507797"/>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E098720-416D-447F-B444-EE36303F44D3}"/>
                        </a:ext>
                      </a:extLst>
                    </p:cNvPr>
                    <p:cNvSpPr/>
                    <p:nvPr/>
                  </p:nvSpPr>
                  <p:spPr>
                    <a:xfrm>
                      <a:off x="6234114" y="2220686"/>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9" name="TextBox 8">
                  <a:extLst>
                    <a:ext uri="{FF2B5EF4-FFF2-40B4-BE49-F238E27FC236}">
                      <a16:creationId xmlns:a16="http://schemas.microsoft.com/office/drawing/2014/main" id="{3179FCE4-B2E2-4EBF-9856-CDF6B93655CE}"/>
                    </a:ext>
                  </a:extLst>
                </p:cNvPr>
                <p:cNvSpPr txBox="1"/>
                <p:nvPr/>
              </p:nvSpPr>
              <p:spPr>
                <a:xfrm>
                  <a:off x="1131150" y="2830572"/>
                  <a:ext cx="1406173" cy="730452"/>
                </a:xfrm>
                <a:prstGeom prst="rect">
                  <a:avLst/>
                </a:prstGeom>
                <a:noFill/>
              </p:spPr>
              <p:txBody>
                <a:bodyPr wrap="none" rtlCol="0">
                  <a:spAutoFit/>
                </a:bodyPr>
                <a:lstStyle/>
                <a:p>
                  <a:pPr algn="ctr"/>
                  <a:r>
                    <a:rPr lang="en-US" sz="2400" dirty="0">
                      <a:solidFill>
                        <a:schemeClr val="bg1"/>
                      </a:solidFill>
                      <a:cs typeface="Arial" panose="020B0604020202020204" pitchFamily="34" charset="0"/>
                    </a:rPr>
                    <a:t>What is </a:t>
                  </a:r>
                </a:p>
                <a:p>
                  <a:pPr algn="ctr"/>
                  <a:r>
                    <a:rPr lang="en-US" sz="2400" dirty="0">
                      <a:solidFill>
                        <a:schemeClr val="bg1"/>
                      </a:solidFill>
                      <a:cs typeface="Arial" panose="020B0604020202020204" pitchFamily="34" charset="0"/>
                    </a:rPr>
                    <a:t>Analyzed?</a:t>
                  </a:r>
                </a:p>
              </p:txBody>
            </p:sp>
          </p:grpSp>
          <p:sp>
            <p:nvSpPr>
              <p:cNvPr id="7" name="Rectangle 27">
                <a:extLst>
                  <a:ext uri="{FF2B5EF4-FFF2-40B4-BE49-F238E27FC236}">
                    <a16:creationId xmlns:a16="http://schemas.microsoft.com/office/drawing/2014/main" id="{82A0303D-AF52-4E51-8079-C58ADD9C64CD}"/>
                  </a:ext>
                </a:extLst>
              </p:cNvPr>
              <p:cNvSpPr/>
              <p:nvPr/>
            </p:nvSpPr>
            <p:spPr>
              <a:xfrm rot="2672031" flipH="1">
                <a:off x="971311" y="1848148"/>
                <a:ext cx="238742" cy="797314"/>
              </a:xfrm>
              <a:custGeom>
                <a:avLst/>
                <a:gdLst>
                  <a:gd name="connsiteX0" fmla="*/ 0 w 240055"/>
                  <a:gd name="connsiteY0" fmla="*/ 0 h 656823"/>
                  <a:gd name="connsiteX1" fmla="*/ 240055 w 240055"/>
                  <a:gd name="connsiteY1" fmla="*/ 0 h 656823"/>
                  <a:gd name="connsiteX2" fmla="*/ 240055 w 240055"/>
                  <a:gd name="connsiteY2" fmla="*/ 656823 h 656823"/>
                  <a:gd name="connsiteX3" fmla="*/ 0 w 240055"/>
                  <a:gd name="connsiteY3" fmla="*/ 656823 h 656823"/>
                  <a:gd name="connsiteX4" fmla="*/ 0 w 240055"/>
                  <a:gd name="connsiteY4" fmla="*/ 0 h 656823"/>
                  <a:gd name="connsiteX0" fmla="*/ 0 w 241434"/>
                  <a:gd name="connsiteY0" fmla="*/ 26587 h 683410"/>
                  <a:gd name="connsiteX1" fmla="*/ 241434 w 241434"/>
                  <a:gd name="connsiteY1" fmla="*/ 0 h 683410"/>
                  <a:gd name="connsiteX2" fmla="*/ 240055 w 241434"/>
                  <a:gd name="connsiteY2" fmla="*/ 683410 h 683410"/>
                  <a:gd name="connsiteX3" fmla="*/ 0 w 241434"/>
                  <a:gd name="connsiteY3" fmla="*/ 683410 h 683410"/>
                  <a:gd name="connsiteX4" fmla="*/ 0 w 241434"/>
                  <a:gd name="connsiteY4" fmla="*/ 26587 h 683410"/>
                  <a:gd name="connsiteX0" fmla="*/ 4003 w 241434"/>
                  <a:gd name="connsiteY0" fmla="*/ 0 h 692870"/>
                  <a:gd name="connsiteX1" fmla="*/ 241434 w 241434"/>
                  <a:gd name="connsiteY1" fmla="*/ 9460 h 692870"/>
                  <a:gd name="connsiteX2" fmla="*/ 240055 w 241434"/>
                  <a:gd name="connsiteY2" fmla="*/ 692870 h 692870"/>
                  <a:gd name="connsiteX3" fmla="*/ 0 w 241434"/>
                  <a:gd name="connsiteY3" fmla="*/ 692870 h 692870"/>
                  <a:gd name="connsiteX4" fmla="*/ 4003 w 241434"/>
                  <a:gd name="connsiteY4" fmla="*/ 0 h 692870"/>
                  <a:gd name="connsiteX0" fmla="*/ 35343 w 272774"/>
                  <a:gd name="connsiteY0" fmla="*/ 0 h 844801"/>
                  <a:gd name="connsiteX1" fmla="*/ 272774 w 272774"/>
                  <a:gd name="connsiteY1" fmla="*/ 9460 h 844801"/>
                  <a:gd name="connsiteX2" fmla="*/ 271395 w 272774"/>
                  <a:gd name="connsiteY2" fmla="*/ 692870 h 844801"/>
                  <a:gd name="connsiteX3" fmla="*/ 0 w 272774"/>
                  <a:gd name="connsiteY3" fmla="*/ 844801 h 844801"/>
                  <a:gd name="connsiteX4" fmla="*/ 35343 w 272774"/>
                  <a:gd name="connsiteY4" fmla="*/ 0 h 844801"/>
                  <a:gd name="connsiteX0" fmla="*/ 35343 w 272774"/>
                  <a:gd name="connsiteY0" fmla="*/ 0 h 845974"/>
                  <a:gd name="connsiteX1" fmla="*/ 272774 w 272774"/>
                  <a:gd name="connsiteY1" fmla="*/ 9460 h 845974"/>
                  <a:gd name="connsiteX2" fmla="*/ 242127 w 272774"/>
                  <a:gd name="connsiteY2" fmla="*/ 845974 h 845974"/>
                  <a:gd name="connsiteX3" fmla="*/ 0 w 272774"/>
                  <a:gd name="connsiteY3" fmla="*/ 844801 h 845974"/>
                  <a:gd name="connsiteX4" fmla="*/ 35343 w 272774"/>
                  <a:gd name="connsiteY4" fmla="*/ 0 h 845974"/>
                  <a:gd name="connsiteX0" fmla="*/ 35343 w 272774"/>
                  <a:gd name="connsiteY0" fmla="*/ 0 h 847148"/>
                  <a:gd name="connsiteX1" fmla="*/ 272774 w 272774"/>
                  <a:gd name="connsiteY1" fmla="*/ 9460 h 847148"/>
                  <a:gd name="connsiteX2" fmla="*/ 244200 w 272774"/>
                  <a:gd name="connsiteY2" fmla="*/ 847148 h 847148"/>
                  <a:gd name="connsiteX3" fmla="*/ 0 w 272774"/>
                  <a:gd name="connsiteY3" fmla="*/ 844801 h 847148"/>
                  <a:gd name="connsiteX4" fmla="*/ 35343 w 272774"/>
                  <a:gd name="connsiteY4" fmla="*/ 0 h 847148"/>
                  <a:gd name="connsiteX0" fmla="*/ 35343 w 271600"/>
                  <a:gd name="connsiteY0" fmla="*/ 0 h 847148"/>
                  <a:gd name="connsiteX1" fmla="*/ 271600 w 271600"/>
                  <a:gd name="connsiteY1" fmla="*/ 11532 h 847148"/>
                  <a:gd name="connsiteX2" fmla="*/ 244200 w 271600"/>
                  <a:gd name="connsiteY2" fmla="*/ 847148 h 847148"/>
                  <a:gd name="connsiteX3" fmla="*/ 0 w 271600"/>
                  <a:gd name="connsiteY3" fmla="*/ 844801 h 847148"/>
                  <a:gd name="connsiteX4" fmla="*/ 35343 w 271600"/>
                  <a:gd name="connsiteY4" fmla="*/ 0 h 847148"/>
                  <a:gd name="connsiteX0" fmla="*/ 35343 w 271600"/>
                  <a:gd name="connsiteY0" fmla="*/ 0 h 847148"/>
                  <a:gd name="connsiteX1" fmla="*/ 255210 w 271600"/>
                  <a:gd name="connsiteY1" fmla="*/ 12595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56260 w 271600"/>
                  <a:gd name="connsiteY1" fmla="*/ 16389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43303 w 271600"/>
                  <a:gd name="connsiteY1" fmla="*/ 13847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2305 w 271600"/>
                  <a:gd name="connsiteY2" fmla="*/ 20547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22394 w 271600"/>
                  <a:gd name="connsiteY1" fmla="*/ 8400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26229 w 271600"/>
                  <a:gd name="connsiteY1" fmla="*/ 18571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05685 w 271600"/>
                  <a:gd name="connsiteY1" fmla="*/ 18129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210488 w 271600"/>
                  <a:gd name="connsiteY1" fmla="*/ 9652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187359 w 271600"/>
                  <a:gd name="connsiteY1" fmla="*/ 10946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202415 w 271600"/>
                  <a:gd name="connsiteY1" fmla="*/ 21076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76502 w 271600"/>
                  <a:gd name="connsiteY1" fmla="*/ 15992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79730 w 271600"/>
                  <a:gd name="connsiteY1" fmla="*/ 1824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61607 w 271600"/>
                  <a:gd name="connsiteY1" fmla="*/ 2754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68914 w 271600"/>
                  <a:gd name="connsiteY1" fmla="*/ 18091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48005 w 271600"/>
                  <a:gd name="connsiteY1" fmla="*/ 12644 h 847148"/>
                  <a:gd name="connsiteX2" fmla="*/ 168914 w 271600"/>
                  <a:gd name="connsiteY2" fmla="*/ 18091 h 847148"/>
                  <a:gd name="connsiteX3" fmla="*/ 179730 w 271600"/>
                  <a:gd name="connsiteY3" fmla="*/ 1824 h 847148"/>
                  <a:gd name="connsiteX4" fmla="*/ 202415 w 271600"/>
                  <a:gd name="connsiteY4" fmla="*/ 21076 h 847148"/>
                  <a:gd name="connsiteX5" fmla="*/ 212546 w 271600"/>
                  <a:gd name="connsiteY5" fmla="*/ 6019 h 847148"/>
                  <a:gd name="connsiteX6" fmla="*/ 226229 w 271600"/>
                  <a:gd name="connsiteY6" fmla="*/ 18571 h 847148"/>
                  <a:gd name="connsiteX7" fmla="*/ 239306 w 271600"/>
                  <a:gd name="connsiteY7" fmla="*/ 6784 h 847148"/>
                  <a:gd name="connsiteX8" fmla="*/ 252305 w 271600"/>
                  <a:gd name="connsiteY8" fmla="*/ 20547 h 847148"/>
                  <a:gd name="connsiteX9" fmla="*/ 271600 w 271600"/>
                  <a:gd name="connsiteY9" fmla="*/ 11532 h 847148"/>
                  <a:gd name="connsiteX10" fmla="*/ 244200 w 271600"/>
                  <a:gd name="connsiteY10" fmla="*/ 847148 h 847148"/>
                  <a:gd name="connsiteX11" fmla="*/ 0 w 271600"/>
                  <a:gd name="connsiteY11" fmla="*/ 844801 h 847148"/>
                  <a:gd name="connsiteX12" fmla="*/ 35343 w 271600"/>
                  <a:gd name="connsiteY12" fmla="*/ 0 h 847148"/>
                  <a:gd name="connsiteX0" fmla="*/ 35343 w 271600"/>
                  <a:gd name="connsiteY0" fmla="*/ 152 h 847300"/>
                  <a:gd name="connsiteX1" fmla="*/ 153655 w 271600"/>
                  <a:gd name="connsiteY1" fmla="*/ 0 h 847300"/>
                  <a:gd name="connsiteX2" fmla="*/ 168914 w 271600"/>
                  <a:gd name="connsiteY2" fmla="*/ 18243 h 847300"/>
                  <a:gd name="connsiteX3" fmla="*/ 179730 w 271600"/>
                  <a:gd name="connsiteY3" fmla="*/ 1976 h 847300"/>
                  <a:gd name="connsiteX4" fmla="*/ 202415 w 271600"/>
                  <a:gd name="connsiteY4" fmla="*/ 21228 h 847300"/>
                  <a:gd name="connsiteX5" fmla="*/ 212546 w 271600"/>
                  <a:gd name="connsiteY5" fmla="*/ 6171 h 847300"/>
                  <a:gd name="connsiteX6" fmla="*/ 226229 w 271600"/>
                  <a:gd name="connsiteY6" fmla="*/ 18723 h 847300"/>
                  <a:gd name="connsiteX7" fmla="*/ 239306 w 271600"/>
                  <a:gd name="connsiteY7" fmla="*/ 6936 h 847300"/>
                  <a:gd name="connsiteX8" fmla="*/ 252305 w 271600"/>
                  <a:gd name="connsiteY8" fmla="*/ 20699 h 847300"/>
                  <a:gd name="connsiteX9" fmla="*/ 271600 w 271600"/>
                  <a:gd name="connsiteY9" fmla="*/ 11684 h 847300"/>
                  <a:gd name="connsiteX10" fmla="*/ 244200 w 271600"/>
                  <a:gd name="connsiteY10" fmla="*/ 847300 h 847300"/>
                  <a:gd name="connsiteX11" fmla="*/ 0 w 271600"/>
                  <a:gd name="connsiteY11" fmla="*/ 844953 h 847300"/>
                  <a:gd name="connsiteX12" fmla="*/ 35343 w 271600"/>
                  <a:gd name="connsiteY12" fmla="*/ 152 h 847300"/>
                  <a:gd name="connsiteX0" fmla="*/ 35343 w 271600"/>
                  <a:gd name="connsiteY0" fmla="*/ 2490 h 849638"/>
                  <a:gd name="connsiteX1" fmla="*/ 132585 w 271600"/>
                  <a:gd name="connsiteY1" fmla="*/ 0 h 849638"/>
                  <a:gd name="connsiteX2" fmla="*/ 153655 w 271600"/>
                  <a:gd name="connsiteY2" fmla="*/ 2338 h 849638"/>
                  <a:gd name="connsiteX3" fmla="*/ 168914 w 271600"/>
                  <a:gd name="connsiteY3" fmla="*/ 20581 h 849638"/>
                  <a:gd name="connsiteX4" fmla="*/ 179730 w 271600"/>
                  <a:gd name="connsiteY4" fmla="*/ 4314 h 849638"/>
                  <a:gd name="connsiteX5" fmla="*/ 202415 w 271600"/>
                  <a:gd name="connsiteY5" fmla="*/ 23566 h 849638"/>
                  <a:gd name="connsiteX6" fmla="*/ 212546 w 271600"/>
                  <a:gd name="connsiteY6" fmla="*/ 8509 h 849638"/>
                  <a:gd name="connsiteX7" fmla="*/ 226229 w 271600"/>
                  <a:gd name="connsiteY7" fmla="*/ 21061 h 849638"/>
                  <a:gd name="connsiteX8" fmla="*/ 239306 w 271600"/>
                  <a:gd name="connsiteY8" fmla="*/ 9274 h 849638"/>
                  <a:gd name="connsiteX9" fmla="*/ 252305 w 271600"/>
                  <a:gd name="connsiteY9" fmla="*/ 23037 h 849638"/>
                  <a:gd name="connsiteX10" fmla="*/ 271600 w 271600"/>
                  <a:gd name="connsiteY10" fmla="*/ 14022 h 849638"/>
                  <a:gd name="connsiteX11" fmla="*/ 244200 w 271600"/>
                  <a:gd name="connsiteY11" fmla="*/ 849638 h 849638"/>
                  <a:gd name="connsiteX12" fmla="*/ 0 w 271600"/>
                  <a:gd name="connsiteY12" fmla="*/ 847291 h 849638"/>
                  <a:gd name="connsiteX13" fmla="*/ 35343 w 271600"/>
                  <a:gd name="connsiteY13" fmla="*/ 2490 h 849638"/>
                  <a:gd name="connsiteX0" fmla="*/ 35343 w 271600"/>
                  <a:gd name="connsiteY0" fmla="*/ 152 h 847300"/>
                  <a:gd name="connsiteX1" fmla="*/ 134726 w 271600"/>
                  <a:gd name="connsiteY1" fmla="*/ 16471 h 847300"/>
                  <a:gd name="connsiteX2" fmla="*/ 153655 w 271600"/>
                  <a:gd name="connsiteY2" fmla="*/ 0 h 847300"/>
                  <a:gd name="connsiteX3" fmla="*/ 168914 w 271600"/>
                  <a:gd name="connsiteY3" fmla="*/ 18243 h 847300"/>
                  <a:gd name="connsiteX4" fmla="*/ 179730 w 271600"/>
                  <a:gd name="connsiteY4" fmla="*/ 1976 h 847300"/>
                  <a:gd name="connsiteX5" fmla="*/ 202415 w 271600"/>
                  <a:gd name="connsiteY5" fmla="*/ 21228 h 847300"/>
                  <a:gd name="connsiteX6" fmla="*/ 212546 w 271600"/>
                  <a:gd name="connsiteY6" fmla="*/ 6171 h 847300"/>
                  <a:gd name="connsiteX7" fmla="*/ 226229 w 271600"/>
                  <a:gd name="connsiteY7" fmla="*/ 18723 h 847300"/>
                  <a:gd name="connsiteX8" fmla="*/ 239306 w 271600"/>
                  <a:gd name="connsiteY8" fmla="*/ 6936 h 847300"/>
                  <a:gd name="connsiteX9" fmla="*/ 252305 w 271600"/>
                  <a:gd name="connsiteY9" fmla="*/ 20699 h 847300"/>
                  <a:gd name="connsiteX10" fmla="*/ 271600 w 271600"/>
                  <a:gd name="connsiteY10" fmla="*/ 11684 h 847300"/>
                  <a:gd name="connsiteX11" fmla="*/ 244200 w 271600"/>
                  <a:gd name="connsiteY11" fmla="*/ 847300 h 847300"/>
                  <a:gd name="connsiteX12" fmla="*/ 0 w 271600"/>
                  <a:gd name="connsiteY12" fmla="*/ 844953 h 847300"/>
                  <a:gd name="connsiteX13" fmla="*/ 35343 w 271600"/>
                  <a:gd name="connsiteY13" fmla="*/ 152 h 847300"/>
                  <a:gd name="connsiteX0" fmla="*/ 35343 w 271600"/>
                  <a:gd name="connsiteY0" fmla="*/ 152 h 847300"/>
                  <a:gd name="connsiteX1" fmla="*/ 116764 w 271600"/>
                  <a:gd name="connsiteY1" fmla="*/ 14293 h 847300"/>
                  <a:gd name="connsiteX2" fmla="*/ 134726 w 271600"/>
                  <a:gd name="connsiteY2" fmla="*/ 16471 h 847300"/>
                  <a:gd name="connsiteX3" fmla="*/ 153655 w 271600"/>
                  <a:gd name="connsiteY3" fmla="*/ 0 h 847300"/>
                  <a:gd name="connsiteX4" fmla="*/ 168914 w 271600"/>
                  <a:gd name="connsiteY4" fmla="*/ 18243 h 847300"/>
                  <a:gd name="connsiteX5" fmla="*/ 179730 w 271600"/>
                  <a:gd name="connsiteY5" fmla="*/ 1976 h 847300"/>
                  <a:gd name="connsiteX6" fmla="*/ 202415 w 271600"/>
                  <a:gd name="connsiteY6" fmla="*/ 21228 h 847300"/>
                  <a:gd name="connsiteX7" fmla="*/ 212546 w 271600"/>
                  <a:gd name="connsiteY7" fmla="*/ 6171 h 847300"/>
                  <a:gd name="connsiteX8" fmla="*/ 226229 w 271600"/>
                  <a:gd name="connsiteY8" fmla="*/ 18723 h 847300"/>
                  <a:gd name="connsiteX9" fmla="*/ 239306 w 271600"/>
                  <a:gd name="connsiteY9" fmla="*/ 6936 h 847300"/>
                  <a:gd name="connsiteX10" fmla="*/ 252305 w 271600"/>
                  <a:gd name="connsiteY10" fmla="*/ 20699 h 847300"/>
                  <a:gd name="connsiteX11" fmla="*/ 271600 w 271600"/>
                  <a:gd name="connsiteY11" fmla="*/ 11684 h 847300"/>
                  <a:gd name="connsiteX12" fmla="*/ 244200 w 271600"/>
                  <a:gd name="connsiteY12" fmla="*/ 847300 h 847300"/>
                  <a:gd name="connsiteX13" fmla="*/ 0 w 271600"/>
                  <a:gd name="connsiteY13" fmla="*/ 844953 h 847300"/>
                  <a:gd name="connsiteX14" fmla="*/ 35343 w 271600"/>
                  <a:gd name="connsiteY14" fmla="*/ 152 h 847300"/>
                  <a:gd name="connsiteX0" fmla="*/ 35343 w 271600"/>
                  <a:gd name="connsiteY0" fmla="*/ 4185 h 851333"/>
                  <a:gd name="connsiteX1" fmla="*/ 123947 w 271600"/>
                  <a:gd name="connsiteY1" fmla="*/ 0 h 851333"/>
                  <a:gd name="connsiteX2" fmla="*/ 134726 w 271600"/>
                  <a:gd name="connsiteY2" fmla="*/ 20504 h 851333"/>
                  <a:gd name="connsiteX3" fmla="*/ 153655 w 271600"/>
                  <a:gd name="connsiteY3" fmla="*/ 4033 h 851333"/>
                  <a:gd name="connsiteX4" fmla="*/ 168914 w 271600"/>
                  <a:gd name="connsiteY4" fmla="*/ 22276 h 851333"/>
                  <a:gd name="connsiteX5" fmla="*/ 179730 w 271600"/>
                  <a:gd name="connsiteY5" fmla="*/ 6009 h 851333"/>
                  <a:gd name="connsiteX6" fmla="*/ 202415 w 271600"/>
                  <a:gd name="connsiteY6" fmla="*/ 25261 h 851333"/>
                  <a:gd name="connsiteX7" fmla="*/ 212546 w 271600"/>
                  <a:gd name="connsiteY7" fmla="*/ 10204 h 851333"/>
                  <a:gd name="connsiteX8" fmla="*/ 226229 w 271600"/>
                  <a:gd name="connsiteY8" fmla="*/ 22756 h 851333"/>
                  <a:gd name="connsiteX9" fmla="*/ 239306 w 271600"/>
                  <a:gd name="connsiteY9" fmla="*/ 10969 h 851333"/>
                  <a:gd name="connsiteX10" fmla="*/ 252305 w 271600"/>
                  <a:gd name="connsiteY10" fmla="*/ 24732 h 851333"/>
                  <a:gd name="connsiteX11" fmla="*/ 271600 w 271600"/>
                  <a:gd name="connsiteY11" fmla="*/ 15717 h 851333"/>
                  <a:gd name="connsiteX12" fmla="*/ 244200 w 271600"/>
                  <a:gd name="connsiteY12" fmla="*/ 851333 h 851333"/>
                  <a:gd name="connsiteX13" fmla="*/ 0 w 271600"/>
                  <a:gd name="connsiteY13" fmla="*/ 848986 h 851333"/>
                  <a:gd name="connsiteX14" fmla="*/ 35343 w 271600"/>
                  <a:gd name="connsiteY14" fmla="*/ 4185 h 851333"/>
                  <a:gd name="connsiteX0" fmla="*/ 35343 w 271600"/>
                  <a:gd name="connsiteY0" fmla="*/ 4185 h 851333"/>
                  <a:gd name="connsiteX1" fmla="*/ 108246 w 271600"/>
                  <a:gd name="connsiteY1" fmla="*/ 2302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111920 w 271600"/>
                  <a:gd name="connsiteY1" fmla="*/ 15581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93272 w 271600"/>
                  <a:gd name="connsiteY1" fmla="*/ 14614 h 851333"/>
                  <a:gd name="connsiteX2" fmla="*/ 111920 w 271600"/>
                  <a:gd name="connsiteY2" fmla="*/ 15581 h 851333"/>
                  <a:gd name="connsiteX3" fmla="*/ 123947 w 271600"/>
                  <a:gd name="connsiteY3" fmla="*/ 0 h 851333"/>
                  <a:gd name="connsiteX4" fmla="*/ 134726 w 271600"/>
                  <a:gd name="connsiteY4" fmla="*/ 20504 h 851333"/>
                  <a:gd name="connsiteX5" fmla="*/ 153655 w 271600"/>
                  <a:gd name="connsiteY5" fmla="*/ 4033 h 851333"/>
                  <a:gd name="connsiteX6" fmla="*/ 168914 w 271600"/>
                  <a:gd name="connsiteY6" fmla="*/ 22276 h 851333"/>
                  <a:gd name="connsiteX7" fmla="*/ 179730 w 271600"/>
                  <a:gd name="connsiteY7" fmla="*/ 6009 h 851333"/>
                  <a:gd name="connsiteX8" fmla="*/ 202415 w 271600"/>
                  <a:gd name="connsiteY8" fmla="*/ 25261 h 851333"/>
                  <a:gd name="connsiteX9" fmla="*/ 212546 w 271600"/>
                  <a:gd name="connsiteY9" fmla="*/ 10204 h 851333"/>
                  <a:gd name="connsiteX10" fmla="*/ 226229 w 271600"/>
                  <a:gd name="connsiteY10" fmla="*/ 22756 h 851333"/>
                  <a:gd name="connsiteX11" fmla="*/ 239306 w 271600"/>
                  <a:gd name="connsiteY11" fmla="*/ 10969 h 851333"/>
                  <a:gd name="connsiteX12" fmla="*/ 252305 w 271600"/>
                  <a:gd name="connsiteY12" fmla="*/ 24732 h 851333"/>
                  <a:gd name="connsiteX13" fmla="*/ 271600 w 271600"/>
                  <a:gd name="connsiteY13" fmla="*/ 15717 h 851333"/>
                  <a:gd name="connsiteX14" fmla="*/ 244200 w 271600"/>
                  <a:gd name="connsiteY14" fmla="*/ 851333 h 851333"/>
                  <a:gd name="connsiteX15" fmla="*/ 0 w 271600"/>
                  <a:gd name="connsiteY15" fmla="*/ 848986 h 851333"/>
                  <a:gd name="connsiteX16" fmla="*/ 35343 w 271600"/>
                  <a:gd name="connsiteY16" fmla="*/ 4185 h 851333"/>
                  <a:gd name="connsiteX0" fmla="*/ 35343 w 271600"/>
                  <a:gd name="connsiteY0" fmla="*/ 5314 h 852462"/>
                  <a:gd name="connsiteX1" fmla="*/ 102191 w 271600"/>
                  <a:gd name="connsiteY1" fmla="*/ 0 h 852462"/>
                  <a:gd name="connsiteX2" fmla="*/ 111920 w 271600"/>
                  <a:gd name="connsiteY2" fmla="*/ 16710 h 852462"/>
                  <a:gd name="connsiteX3" fmla="*/ 123947 w 271600"/>
                  <a:gd name="connsiteY3" fmla="*/ 1129 h 852462"/>
                  <a:gd name="connsiteX4" fmla="*/ 134726 w 271600"/>
                  <a:gd name="connsiteY4" fmla="*/ 21633 h 852462"/>
                  <a:gd name="connsiteX5" fmla="*/ 153655 w 271600"/>
                  <a:gd name="connsiteY5" fmla="*/ 5162 h 852462"/>
                  <a:gd name="connsiteX6" fmla="*/ 168914 w 271600"/>
                  <a:gd name="connsiteY6" fmla="*/ 23405 h 852462"/>
                  <a:gd name="connsiteX7" fmla="*/ 179730 w 271600"/>
                  <a:gd name="connsiteY7" fmla="*/ 7138 h 852462"/>
                  <a:gd name="connsiteX8" fmla="*/ 202415 w 271600"/>
                  <a:gd name="connsiteY8" fmla="*/ 26390 h 852462"/>
                  <a:gd name="connsiteX9" fmla="*/ 212546 w 271600"/>
                  <a:gd name="connsiteY9" fmla="*/ 11333 h 852462"/>
                  <a:gd name="connsiteX10" fmla="*/ 226229 w 271600"/>
                  <a:gd name="connsiteY10" fmla="*/ 23885 h 852462"/>
                  <a:gd name="connsiteX11" fmla="*/ 239306 w 271600"/>
                  <a:gd name="connsiteY11" fmla="*/ 12098 h 852462"/>
                  <a:gd name="connsiteX12" fmla="*/ 252305 w 271600"/>
                  <a:gd name="connsiteY12" fmla="*/ 25861 h 852462"/>
                  <a:gd name="connsiteX13" fmla="*/ 271600 w 271600"/>
                  <a:gd name="connsiteY13" fmla="*/ 16846 h 852462"/>
                  <a:gd name="connsiteX14" fmla="*/ 244200 w 271600"/>
                  <a:gd name="connsiteY14" fmla="*/ 852462 h 852462"/>
                  <a:gd name="connsiteX15" fmla="*/ 0 w 271600"/>
                  <a:gd name="connsiteY15" fmla="*/ 850115 h 852462"/>
                  <a:gd name="connsiteX16" fmla="*/ 35343 w 271600"/>
                  <a:gd name="connsiteY16" fmla="*/ 5314 h 852462"/>
                  <a:gd name="connsiteX0" fmla="*/ 35343 w 271600"/>
                  <a:gd name="connsiteY0" fmla="*/ 5314 h 852462"/>
                  <a:gd name="connsiteX1" fmla="*/ 82857 w 271600"/>
                  <a:gd name="connsiteY1" fmla="*/ 245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81526 w 271600"/>
                  <a:gd name="connsiteY1" fmla="*/ 13888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68044 w 271600"/>
                  <a:gd name="connsiteY1" fmla="*/ 9449 h 852462"/>
                  <a:gd name="connsiteX2" fmla="*/ 81526 w 271600"/>
                  <a:gd name="connsiteY2" fmla="*/ 13888 h 852462"/>
                  <a:gd name="connsiteX3" fmla="*/ 102191 w 271600"/>
                  <a:gd name="connsiteY3" fmla="*/ 0 h 852462"/>
                  <a:gd name="connsiteX4" fmla="*/ 111920 w 271600"/>
                  <a:gd name="connsiteY4" fmla="*/ 16710 h 852462"/>
                  <a:gd name="connsiteX5" fmla="*/ 123947 w 271600"/>
                  <a:gd name="connsiteY5" fmla="*/ 1129 h 852462"/>
                  <a:gd name="connsiteX6" fmla="*/ 134726 w 271600"/>
                  <a:gd name="connsiteY6" fmla="*/ 21633 h 852462"/>
                  <a:gd name="connsiteX7" fmla="*/ 153655 w 271600"/>
                  <a:gd name="connsiteY7" fmla="*/ 5162 h 852462"/>
                  <a:gd name="connsiteX8" fmla="*/ 168914 w 271600"/>
                  <a:gd name="connsiteY8" fmla="*/ 23405 h 852462"/>
                  <a:gd name="connsiteX9" fmla="*/ 179730 w 271600"/>
                  <a:gd name="connsiteY9" fmla="*/ 7138 h 852462"/>
                  <a:gd name="connsiteX10" fmla="*/ 202415 w 271600"/>
                  <a:gd name="connsiteY10" fmla="*/ 26390 h 852462"/>
                  <a:gd name="connsiteX11" fmla="*/ 212546 w 271600"/>
                  <a:gd name="connsiteY11" fmla="*/ 11333 h 852462"/>
                  <a:gd name="connsiteX12" fmla="*/ 226229 w 271600"/>
                  <a:gd name="connsiteY12" fmla="*/ 23885 h 852462"/>
                  <a:gd name="connsiteX13" fmla="*/ 239306 w 271600"/>
                  <a:gd name="connsiteY13" fmla="*/ 12098 h 852462"/>
                  <a:gd name="connsiteX14" fmla="*/ 252305 w 271600"/>
                  <a:gd name="connsiteY14" fmla="*/ 25861 h 852462"/>
                  <a:gd name="connsiteX15" fmla="*/ 271600 w 271600"/>
                  <a:gd name="connsiteY15" fmla="*/ 16846 h 852462"/>
                  <a:gd name="connsiteX16" fmla="*/ 244200 w 271600"/>
                  <a:gd name="connsiteY16" fmla="*/ 852462 h 852462"/>
                  <a:gd name="connsiteX17" fmla="*/ 0 w 271600"/>
                  <a:gd name="connsiteY17" fmla="*/ 850115 h 852462"/>
                  <a:gd name="connsiteX18" fmla="*/ 35343 w 271600"/>
                  <a:gd name="connsiteY18" fmla="*/ 5314 h 852462"/>
                  <a:gd name="connsiteX0" fmla="*/ 35343 w 271600"/>
                  <a:gd name="connsiteY0" fmla="*/ 7086 h 854234"/>
                  <a:gd name="connsiteX1" fmla="*/ 68003 w 271600"/>
                  <a:gd name="connsiteY1" fmla="*/ 0 h 854234"/>
                  <a:gd name="connsiteX2" fmla="*/ 81526 w 271600"/>
                  <a:gd name="connsiteY2" fmla="*/ 15660 h 854234"/>
                  <a:gd name="connsiteX3" fmla="*/ 102191 w 271600"/>
                  <a:gd name="connsiteY3" fmla="*/ 1772 h 854234"/>
                  <a:gd name="connsiteX4" fmla="*/ 111920 w 271600"/>
                  <a:gd name="connsiteY4" fmla="*/ 18482 h 854234"/>
                  <a:gd name="connsiteX5" fmla="*/ 123947 w 271600"/>
                  <a:gd name="connsiteY5" fmla="*/ 2901 h 854234"/>
                  <a:gd name="connsiteX6" fmla="*/ 134726 w 271600"/>
                  <a:gd name="connsiteY6" fmla="*/ 23405 h 854234"/>
                  <a:gd name="connsiteX7" fmla="*/ 153655 w 271600"/>
                  <a:gd name="connsiteY7" fmla="*/ 6934 h 854234"/>
                  <a:gd name="connsiteX8" fmla="*/ 168914 w 271600"/>
                  <a:gd name="connsiteY8" fmla="*/ 25177 h 854234"/>
                  <a:gd name="connsiteX9" fmla="*/ 179730 w 271600"/>
                  <a:gd name="connsiteY9" fmla="*/ 8910 h 854234"/>
                  <a:gd name="connsiteX10" fmla="*/ 202415 w 271600"/>
                  <a:gd name="connsiteY10" fmla="*/ 28162 h 854234"/>
                  <a:gd name="connsiteX11" fmla="*/ 212546 w 271600"/>
                  <a:gd name="connsiteY11" fmla="*/ 13105 h 854234"/>
                  <a:gd name="connsiteX12" fmla="*/ 226229 w 271600"/>
                  <a:gd name="connsiteY12" fmla="*/ 25657 h 854234"/>
                  <a:gd name="connsiteX13" fmla="*/ 239306 w 271600"/>
                  <a:gd name="connsiteY13" fmla="*/ 13870 h 854234"/>
                  <a:gd name="connsiteX14" fmla="*/ 252305 w 271600"/>
                  <a:gd name="connsiteY14" fmla="*/ 27633 h 854234"/>
                  <a:gd name="connsiteX15" fmla="*/ 271600 w 271600"/>
                  <a:gd name="connsiteY15" fmla="*/ 18618 h 854234"/>
                  <a:gd name="connsiteX16" fmla="*/ 244200 w 271600"/>
                  <a:gd name="connsiteY16" fmla="*/ 854234 h 854234"/>
                  <a:gd name="connsiteX17" fmla="*/ 0 w 271600"/>
                  <a:gd name="connsiteY17" fmla="*/ 851887 h 854234"/>
                  <a:gd name="connsiteX18" fmla="*/ 35343 w 271600"/>
                  <a:gd name="connsiteY18" fmla="*/ 7086 h 854234"/>
                  <a:gd name="connsiteX0" fmla="*/ 35343 w 271600"/>
                  <a:gd name="connsiteY0" fmla="*/ 7086 h 854234"/>
                  <a:gd name="connsiteX1" fmla="*/ 53513 w 271600"/>
                  <a:gd name="connsiteY1" fmla="*/ 2988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5815 w 271600"/>
                  <a:gd name="connsiteY1" fmla="*/ 18689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3918 w 271600"/>
                  <a:gd name="connsiteY1" fmla="*/ 1921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700"/>
                  <a:gd name="connsiteX1" fmla="*/ 56179 w 271600"/>
                  <a:gd name="connsiteY1" fmla="*/ 23694 h 854700"/>
                  <a:gd name="connsiteX2" fmla="*/ 68003 w 271600"/>
                  <a:gd name="connsiteY2" fmla="*/ 0 h 854700"/>
                  <a:gd name="connsiteX3" fmla="*/ 79145 w 271600"/>
                  <a:gd name="connsiteY3" fmla="*/ 25509 h 854700"/>
                  <a:gd name="connsiteX4" fmla="*/ 102191 w 271600"/>
                  <a:gd name="connsiteY4" fmla="*/ 1772 h 854700"/>
                  <a:gd name="connsiteX5" fmla="*/ 108490 w 271600"/>
                  <a:gd name="connsiteY5" fmla="*/ 24537 h 854700"/>
                  <a:gd name="connsiteX6" fmla="*/ 123947 w 271600"/>
                  <a:gd name="connsiteY6" fmla="*/ 2901 h 854700"/>
                  <a:gd name="connsiteX7" fmla="*/ 133717 w 271600"/>
                  <a:gd name="connsiteY7" fmla="*/ 30832 h 854700"/>
                  <a:gd name="connsiteX8" fmla="*/ 153655 w 271600"/>
                  <a:gd name="connsiteY8" fmla="*/ 6934 h 854700"/>
                  <a:gd name="connsiteX9" fmla="*/ 167219 w 271600"/>
                  <a:gd name="connsiteY9" fmla="*/ 33815 h 854700"/>
                  <a:gd name="connsiteX10" fmla="*/ 179730 w 271600"/>
                  <a:gd name="connsiteY10" fmla="*/ 8910 h 854700"/>
                  <a:gd name="connsiteX11" fmla="*/ 198299 w 271600"/>
                  <a:gd name="connsiteY11" fmla="*/ 35428 h 854700"/>
                  <a:gd name="connsiteX12" fmla="*/ 212546 w 271600"/>
                  <a:gd name="connsiteY12" fmla="*/ 13105 h 854700"/>
                  <a:gd name="connsiteX13" fmla="*/ 223848 w 271600"/>
                  <a:gd name="connsiteY13" fmla="*/ 35506 h 854700"/>
                  <a:gd name="connsiteX14" fmla="*/ 239306 w 271600"/>
                  <a:gd name="connsiteY14" fmla="*/ 13870 h 854700"/>
                  <a:gd name="connsiteX15" fmla="*/ 250974 w 271600"/>
                  <a:gd name="connsiteY15" fmla="*/ 41276 h 854700"/>
                  <a:gd name="connsiteX16" fmla="*/ 271600 w 271600"/>
                  <a:gd name="connsiteY16" fmla="*/ 18618 h 854700"/>
                  <a:gd name="connsiteX17" fmla="*/ 244200 w 271600"/>
                  <a:gd name="connsiteY17" fmla="*/ 854234 h 854700"/>
                  <a:gd name="connsiteX18" fmla="*/ 23676 w 271600"/>
                  <a:gd name="connsiteY18" fmla="*/ 854700 h 854700"/>
                  <a:gd name="connsiteX19" fmla="*/ 0 w 271600"/>
                  <a:gd name="connsiteY19" fmla="*/ 851887 h 854700"/>
                  <a:gd name="connsiteX20" fmla="*/ 35343 w 271600"/>
                  <a:gd name="connsiteY20" fmla="*/ 7086 h 854700"/>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17580 w 271600"/>
                  <a:gd name="connsiteY18" fmla="*/ 840048 h 854234"/>
                  <a:gd name="connsiteX19" fmla="*/ 0 w 271600"/>
                  <a:gd name="connsiteY19" fmla="*/ 851887 h 854234"/>
                  <a:gd name="connsiteX20" fmla="*/ 35343 w 271600"/>
                  <a:gd name="connsiteY20"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43655 w 271600"/>
                  <a:gd name="connsiteY18" fmla="*/ 842024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36955 w 271600"/>
                  <a:gd name="connsiteY18" fmla="*/ 851026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9237 w 271600"/>
                  <a:gd name="connsiteY18" fmla="*/ 854051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5563 w 271600"/>
                  <a:gd name="connsiteY18" fmla="*/ 840772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5422 w 271600"/>
                  <a:gd name="connsiteY18" fmla="*/ 842425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61134 w 271600"/>
                  <a:gd name="connsiteY18" fmla="*/ 853526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83576 w 271600"/>
                  <a:gd name="connsiteY18" fmla="*/ 853444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3000 w 271600"/>
                  <a:gd name="connsiteY18" fmla="*/ 841053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96652 w 271600"/>
                  <a:gd name="connsiteY18" fmla="*/ 841657 h 854234"/>
                  <a:gd name="connsiteX19" fmla="*/ 73000 w 271600"/>
                  <a:gd name="connsiteY19" fmla="*/ 841053 h 854234"/>
                  <a:gd name="connsiteX20" fmla="*/ 61134 w 271600"/>
                  <a:gd name="connsiteY20" fmla="*/ 853526 h 854234"/>
                  <a:gd name="connsiteX21" fmla="*/ 46239 w 271600"/>
                  <a:gd name="connsiteY21" fmla="*/ 840288 h 854234"/>
                  <a:gd name="connsiteX22" fmla="*/ 32475 w 271600"/>
                  <a:gd name="connsiteY22" fmla="*/ 853287 h 854234"/>
                  <a:gd name="connsiteX23" fmla="*/ 17580 w 271600"/>
                  <a:gd name="connsiteY23" fmla="*/ 840048 h 854234"/>
                  <a:gd name="connsiteX24" fmla="*/ 0 w 271600"/>
                  <a:gd name="connsiteY24" fmla="*/ 851887 h 854234"/>
                  <a:gd name="connsiteX25" fmla="*/ 35343 w 271600"/>
                  <a:gd name="connsiteY25" fmla="*/ 7086 h 854234"/>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91366 w 271600"/>
                  <a:gd name="connsiteY18" fmla="*/ 859458 h 859458"/>
                  <a:gd name="connsiteX19" fmla="*/ 73000 w 271600"/>
                  <a:gd name="connsiteY19" fmla="*/ 841053 h 859458"/>
                  <a:gd name="connsiteX20" fmla="*/ 61134 w 271600"/>
                  <a:gd name="connsiteY20" fmla="*/ 853526 h 859458"/>
                  <a:gd name="connsiteX21" fmla="*/ 46239 w 271600"/>
                  <a:gd name="connsiteY21" fmla="*/ 840288 h 859458"/>
                  <a:gd name="connsiteX22" fmla="*/ 32475 w 271600"/>
                  <a:gd name="connsiteY22" fmla="*/ 853287 h 859458"/>
                  <a:gd name="connsiteX23" fmla="*/ 17580 w 271600"/>
                  <a:gd name="connsiteY23" fmla="*/ 840048 h 859458"/>
                  <a:gd name="connsiteX24" fmla="*/ 0 w 271600"/>
                  <a:gd name="connsiteY24" fmla="*/ 851887 h 859458"/>
                  <a:gd name="connsiteX25" fmla="*/ 35343 w 271600"/>
                  <a:gd name="connsiteY25"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10176 w 271600"/>
                  <a:gd name="connsiteY18" fmla="*/ 857317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05977 w 271600"/>
                  <a:gd name="connsiteY18" fmla="*/ 842141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27046 w 271600"/>
                  <a:gd name="connsiteY18" fmla="*/ 844479 h 859458"/>
                  <a:gd name="connsiteX19" fmla="*/ 105977 w 271600"/>
                  <a:gd name="connsiteY19" fmla="*/ 842141 h 859458"/>
                  <a:gd name="connsiteX20" fmla="*/ 91366 w 271600"/>
                  <a:gd name="connsiteY20" fmla="*/ 859458 h 859458"/>
                  <a:gd name="connsiteX21" fmla="*/ 73000 w 271600"/>
                  <a:gd name="connsiteY21" fmla="*/ 841053 h 859458"/>
                  <a:gd name="connsiteX22" fmla="*/ 61134 w 271600"/>
                  <a:gd name="connsiteY22" fmla="*/ 853526 h 859458"/>
                  <a:gd name="connsiteX23" fmla="*/ 46239 w 271600"/>
                  <a:gd name="connsiteY23" fmla="*/ 840288 h 859458"/>
                  <a:gd name="connsiteX24" fmla="*/ 32475 w 271600"/>
                  <a:gd name="connsiteY24" fmla="*/ 853287 h 859458"/>
                  <a:gd name="connsiteX25" fmla="*/ 17580 w 271600"/>
                  <a:gd name="connsiteY25" fmla="*/ 840048 h 859458"/>
                  <a:gd name="connsiteX26" fmla="*/ 0 w 271600"/>
                  <a:gd name="connsiteY26" fmla="*/ 851887 h 859458"/>
                  <a:gd name="connsiteX27" fmla="*/ 35343 w 271600"/>
                  <a:gd name="connsiteY27" fmla="*/ 7086 h 859458"/>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26240 w 271600"/>
                  <a:gd name="connsiteY18" fmla="*/ 860019 h 860019"/>
                  <a:gd name="connsiteX19" fmla="*/ 105977 w 271600"/>
                  <a:gd name="connsiteY19" fmla="*/ 842141 h 860019"/>
                  <a:gd name="connsiteX20" fmla="*/ 91366 w 271600"/>
                  <a:gd name="connsiteY20" fmla="*/ 859458 h 860019"/>
                  <a:gd name="connsiteX21" fmla="*/ 73000 w 271600"/>
                  <a:gd name="connsiteY21" fmla="*/ 841053 h 860019"/>
                  <a:gd name="connsiteX22" fmla="*/ 61134 w 271600"/>
                  <a:gd name="connsiteY22" fmla="*/ 853526 h 860019"/>
                  <a:gd name="connsiteX23" fmla="*/ 46239 w 271600"/>
                  <a:gd name="connsiteY23" fmla="*/ 840288 h 860019"/>
                  <a:gd name="connsiteX24" fmla="*/ 32475 w 271600"/>
                  <a:gd name="connsiteY24" fmla="*/ 853287 h 860019"/>
                  <a:gd name="connsiteX25" fmla="*/ 17580 w 271600"/>
                  <a:gd name="connsiteY25" fmla="*/ 840048 h 860019"/>
                  <a:gd name="connsiteX26" fmla="*/ 0 w 271600"/>
                  <a:gd name="connsiteY26" fmla="*/ 851887 h 860019"/>
                  <a:gd name="connsiteX27" fmla="*/ 35343 w 271600"/>
                  <a:gd name="connsiteY27"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53163 w 271600"/>
                  <a:gd name="connsiteY18" fmla="*/ 857676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8278 w 271600"/>
                  <a:gd name="connsiteY18" fmla="*/ 843711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3959 w 271600"/>
                  <a:gd name="connsiteY18" fmla="*/ 842864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76250 w 271600"/>
                  <a:gd name="connsiteY18" fmla="*/ 845161 h 860019"/>
                  <a:gd name="connsiteX19" fmla="*/ 143959 w 271600"/>
                  <a:gd name="connsiteY19" fmla="*/ 842864 h 860019"/>
                  <a:gd name="connsiteX20" fmla="*/ 126240 w 271600"/>
                  <a:gd name="connsiteY20" fmla="*/ 860019 h 860019"/>
                  <a:gd name="connsiteX21" fmla="*/ 105977 w 271600"/>
                  <a:gd name="connsiteY21" fmla="*/ 842141 h 860019"/>
                  <a:gd name="connsiteX22" fmla="*/ 91366 w 271600"/>
                  <a:gd name="connsiteY22" fmla="*/ 859458 h 860019"/>
                  <a:gd name="connsiteX23" fmla="*/ 73000 w 271600"/>
                  <a:gd name="connsiteY23" fmla="*/ 841053 h 860019"/>
                  <a:gd name="connsiteX24" fmla="*/ 61134 w 271600"/>
                  <a:gd name="connsiteY24" fmla="*/ 853526 h 860019"/>
                  <a:gd name="connsiteX25" fmla="*/ 46239 w 271600"/>
                  <a:gd name="connsiteY25" fmla="*/ 840288 h 860019"/>
                  <a:gd name="connsiteX26" fmla="*/ 32475 w 271600"/>
                  <a:gd name="connsiteY26" fmla="*/ 853287 h 860019"/>
                  <a:gd name="connsiteX27" fmla="*/ 17580 w 271600"/>
                  <a:gd name="connsiteY27" fmla="*/ 840048 h 860019"/>
                  <a:gd name="connsiteX28" fmla="*/ 0 w 271600"/>
                  <a:gd name="connsiteY28" fmla="*/ 851887 h 860019"/>
                  <a:gd name="connsiteX29" fmla="*/ 35343 w 271600"/>
                  <a:gd name="connsiteY29" fmla="*/ 7086 h 860019"/>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72700 w 271600"/>
                  <a:gd name="connsiteY18" fmla="*/ 865545 h 865545"/>
                  <a:gd name="connsiteX19" fmla="*/ 143959 w 271600"/>
                  <a:gd name="connsiteY19" fmla="*/ 842864 h 865545"/>
                  <a:gd name="connsiteX20" fmla="*/ 126240 w 271600"/>
                  <a:gd name="connsiteY20" fmla="*/ 860019 h 865545"/>
                  <a:gd name="connsiteX21" fmla="*/ 105977 w 271600"/>
                  <a:gd name="connsiteY21" fmla="*/ 842141 h 865545"/>
                  <a:gd name="connsiteX22" fmla="*/ 91366 w 271600"/>
                  <a:gd name="connsiteY22" fmla="*/ 859458 h 865545"/>
                  <a:gd name="connsiteX23" fmla="*/ 73000 w 271600"/>
                  <a:gd name="connsiteY23" fmla="*/ 841053 h 865545"/>
                  <a:gd name="connsiteX24" fmla="*/ 61134 w 271600"/>
                  <a:gd name="connsiteY24" fmla="*/ 853526 h 865545"/>
                  <a:gd name="connsiteX25" fmla="*/ 46239 w 271600"/>
                  <a:gd name="connsiteY25" fmla="*/ 840288 h 865545"/>
                  <a:gd name="connsiteX26" fmla="*/ 32475 w 271600"/>
                  <a:gd name="connsiteY26" fmla="*/ 853287 h 865545"/>
                  <a:gd name="connsiteX27" fmla="*/ 17580 w 271600"/>
                  <a:gd name="connsiteY27" fmla="*/ 840048 h 865545"/>
                  <a:gd name="connsiteX28" fmla="*/ 0 w 271600"/>
                  <a:gd name="connsiteY28" fmla="*/ 851887 h 865545"/>
                  <a:gd name="connsiteX29" fmla="*/ 35343 w 271600"/>
                  <a:gd name="connsiteY29"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7724 w 271600"/>
                  <a:gd name="connsiteY18" fmla="*/ 863727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3525 w 271600"/>
                  <a:gd name="connsiteY18" fmla="*/ 848551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217703 w 271600"/>
                  <a:gd name="connsiteY18" fmla="*/ 851051 h 865545"/>
                  <a:gd name="connsiteX19" fmla="*/ 193525 w 271600"/>
                  <a:gd name="connsiteY19" fmla="*/ 848551 h 865545"/>
                  <a:gd name="connsiteX20" fmla="*/ 172700 w 271600"/>
                  <a:gd name="connsiteY20" fmla="*/ 865545 h 865545"/>
                  <a:gd name="connsiteX21" fmla="*/ 143959 w 271600"/>
                  <a:gd name="connsiteY21" fmla="*/ 842864 h 865545"/>
                  <a:gd name="connsiteX22" fmla="*/ 126240 w 271600"/>
                  <a:gd name="connsiteY22" fmla="*/ 860019 h 865545"/>
                  <a:gd name="connsiteX23" fmla="*/ 105977 w 271600"/>
                  <a:gd name="connsiteY23" fmla="*/ 842141 h 865545"/>
                  <a:gd name="connsiteX24" fmla="*/ 91366 w 271600"/>
                  <a:gd name="connsiteY24" fmla="*/ 859458 h 865545"/>
                  <a:gd name="connsiteX25" fmla="*/ 73000 w 271600"/>
                  <a:gd name="connsiteY25" fmla="*/ 841053 h 865545"/>
                  <a:gd name="connsiteX26" fmla="*/ 61134 w 271600"/>
                  <a:gd name="connsiteY26" fmla="*/ 853526 h 865545"/>
                  <a:gd name="connsiteX27" fmla="*/ 46239 w 271600"/>
                  <a:gd name="connsiteY27" fmla="*/ 840288 h 865545"/>
                  <a:gd name="connsiteX28" fmla="*/ 32475 w 271600"/>
                  <a:gd name="connsiteY28" fmla="*/ 853287 h 865545"/>
                  <a:gd name="connsiteX29" fmla="*/ 17580 w 271600"/>
                  <a:gd name="connsiteY29" fmla="*/ 840048 h 865545"/>
                  <a:gd name="connsiteX30" fmla="*/ 0 w 271600"/>
                  <a:gd name="connsiteY30" fmla="*/ 851887 h 865545"/>
                  <a:gd name="connsiteX31" fmla="*/ 35343 w 271600"/>
                  <a:gd name="connsiteY31" fmla="*/ 7086 h 865545"/>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72700 w 271600"/>
                  <a:gd name="connsiteY20" fmla="*/ 865545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7067 w 271600"/>
                  <a:gd name="connsiteY21" fmla="*/ 843025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1600" h="867116">
                    <a:moveTo>
                      <a:pt x="35343" y="7086"/>
                    </a:moveTo>
                    <a:lnTo>
                      <a:pt x="56179" y="23694"/>
                    </a:lnTo>
                    <a:lnTo>
                      <a:pt x="68003" y="0"/>
                    </a:lnTo>
                    <a:lnTo>
                      <a:pt x="79145" y="25509"/>
                    </a:lnTo>
                    <a:lnTo>
                      <a:pt x="102191" y="1772"/>
                    </a:lnTo>
                    <a:lnTo>
                      <a:pt x="108490" y="24537"/>
                    </a:lnTo>
                    <a:lnTo>
                      <a:pt x="123947" y="2901"/>
                    </a:lnTo>
                    <a:lnTo>
                      <a:pt x="133717" y="30832"/>
                    </a:lnTo>
                    <a:lnTo>
                      <a:pt x="153655" y="6934"/>
                    </a:lnTo>
                    <a:lnTo>
                      <a:pt x="167219" y="33815"/>
                    </a:lnTo>
                    <a:lnTo>
                      <a:pt x="179730" y="8910"/>
                    </a:lnTo>
                    <a:lnTo>
                      <a:pt x="198299" y="35428"/>
                    </a:lnTo>
                    <a:lnTo>
                      <a:pt x="212546" y="13105"/>
                    </a:lnTo>
                    <a:lnTo>
                      <a:pt x="223848" y="35506"/>
                    </a:lnTo>
                    <a:lnTo>
                      <a:pt x="239306" y="13870"/>
                    </a:lnTo>
                    <a:lnTo>
                      <a:pt x="250974" y="41276"/>
                    </a:lnTo>
                    <a:lnTo>
                      <a:pt x="271600" y="18618"/>
                    </a:lnTo>
                    <a:cubicBezTo>
                      <a:pt x="271140" y="246421"/>
                      <a:pt x="244660" y="626431"/>
                      <a:pt x="244200" y="854234"/>
                    </a:cubicBezTo>
                    <a:lnTo>
                      <a:pt x="215000" y="867116"/>
                    </a:lnTo>
                    <a:lnTo>
                      <a:pt x="193525" y="848551"/>
                    </a:lnTo>
                    <a:lnTo>
                      <a:pt x="167170" y="864012"/>
                    </a:lnTo>
                    <a:lnTo>
                      <a:pt x="147067" y="843025"/>
                    </a:lnTo>
                    <a:lnTo>
                      <a:pt x="126240" y="860019"/>
                    </a:lnTo>
                    <a:lnTo>
                      <a:pt x="105977" y="842141"/>
                    </a:lnTo>
                    <a:lnTo>
                      <a:pt x="91366" y="859458"/>
                    </a:lnTo>
                    <a:lnTo>
                      <a:pt x="73000" y="841053"/>
                    </a:lnTo>
                    <a:lnTo>
                      <a:pt x="61134" y="853526"/>
                    </a:lnTo>
                    <a:lnTo>
                      <a:pt x="46239" y="840288"/>
                    </a:lnTo>
                    <a:lnTo>
                      <a:pt x="32475" y="853287"/>
                    </a:lnTo>
                    <a:lnTo>
                      <a:pt x="17580" y="840048"/>
                    </a:lnTo>
                    <a:lnTo>
                      <a:pt x="0" y="851887"/>
                    </a:lnTo>
                    <a:cubicBezTo>
                      <a:pt x="1334" y="620930"/>
                      <a:pt x="34009" y="238043"/>
                      <a:pt x="35343" y="7086"/>
                    </a:cubicBezTo>
                    <a:close/>
                  </a:path>
                </a:pathLst>
              </a:custGeom>
              <a:solidFill>
                <a:schemeClr val="tx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70" name="Group 69">
            <a:extLst>
              <a:ext uri="{FF2B5EF4-FFF2-40B4-BE49-F238E27FC236}">
                <a16:creationId xmlns:a16="http://schemas.microsoft.com/office/drawing/2014/main" id="{3017659F-0CC9-4C96-A0C6-11A41F25715E}"/>
              </a:ext>
            </a:extLst>
          </p:cNvPr>
          <p:cNvGrpSpPr/>
          <p:nvPr/>
        </p:nvGrpSpPr>
        <p:grpSpPr>
          <a:xfrm>
            <a:off x="4003056" y="1833446"/>
            <a:ext cx="2137032" cy="3608599"/>
            <a:chOff x="4040481" y="2023229"/>
            <a:chExt cx="2137032" cy="3608599"/>
          </a:xfrm>
        </p:grpSpPr>
        <p:sp>
          <p:nvSpPr>
            <p:cNvPr id="20" name="Rectangle 19">
              <a:extLst>
                <a:ext uri="{FF2B5EF4-FFF2-40B4-BE49-F238E27FC236}">
                  <a16:creationId xmlns:a16="http://schemas.microsoft.com/office/drawing/2014/main" id="{D455BB7E-FF15-4B67-AF3D-0024364D83D3}"/>
                </a:ext>
              </a:extLst>
            </p:cNvPr>
            <p:cNvSpPr/>
            <p:nvPr/>
          </p:nvSpPr>
          <p:spPr>
            <a:xfrm>
              <a:off x="4040481" y="5262496"/>
              <a:ext cx="2137032" cy="369332"/>
            </a:xfrm>
            <a:prstGeom prst="rect">
              <a:avLst/>
            </a:prstGeom>
          </p:spPr>
          <p:txBody>
            <a:bodyPr wrap="square">
              <a:spAutoFit/>
            </a:bodyPr>
            <a:lstStyle/>
            <a:p>
              <a:pPr algn="ctr"/>
              <a:r>
                <a:rPr lang="en-US" dirty="0">
                  <a:solidFill>
                    <a:schemeClr val="tx1">
                      <a:lumMod val="50000"/>
                      <a:lumOff val="50000"/>
                    </a:schemeClr>
                  </a:solidFill>
                  <a:cs typeface="Arial" panose="020B0604020202020204" pitchFamily="34" charset="0"/>
                </a:rPr>
                <a:t>Kaggle.com</a:t>
              </a:r>
              <a:r>
                <a:rPr lang="en-US" dirty="0">
                  <a:solidFill>
                    <a:schemeClr val="bg1">
                      <a:lumMod val="65000"/>
                    </a:schemeClr>
                  </a:solidFill>
                  <a:cs typeface="Arial" panose="020B0604020202020204" pitchFamily="34" charset="0"/>
                </a:rPr>
                <a:t>. </a:t>
              </a:r>
            </a:p>
          </p:txBody>
        </p:sp>
        <p:grpSp>
          <p:nvGrpSpPr>
            <p:cNvPr id="21" name="Group 20">
              <a:extLst>
                <a:ext uri="{FF2B5EF4-FFF2-40B4-BE49-F238E27FC236}">
                  <a16:creationId xmlns:a16="http://schemas.microsoft.com/office/drawing/2014/main" id="{28C5F453-9764-466B-BD3F-8A9351161119}"/>
                </a:ext>
              </a:extLst>
            </p:cNvPr>
            <p:cNvGrpSpPr/>
            <p:nvPr/>
          </p:nvGrpSpPr>
          <p:grpSpPr>
            <a:xfrm>
              <a:off x="4104430" y="2023229"/>
              <a:ext cx="1910059" cy="2928731"/>
              <a:chOff x="3751014" y="1848148"/>
              <a:chExt cx="1848794" cy="2574376"/>
            </a:xfrm>
          </p:grpSpPr>
          <p:grpSp>
            <p:nvGrpSpPr>
              <p:cNvPr id="22" name="Group 21">
                <a:extLst>
                  <a:ext uri="{FF2B5EF4-FFF2-40B4-BE49-F238E27FC236}">
                    <a16:creationId xmlns:a16="http://schemas.microsoft.com/office/drawing/2014/main" id="{02C98EDB-22E7-4F7A-BEDC-CB5835491F98}"/>
                  </a:ext>
                </a:extLst>
              </p:cNvPr>
              <p:cNvGrpSpPr/>
              <p:nvPr/>
            </p:nvGrpSpPr>
            <p:grpSpPr>
              <a:xfrm>
                <a:off x="3751014" y="2122736"/>
                <a:ext cx="1848794" cy="2299788"/>
                <a:chOff x="3751014" y="2122736"/>
                <a:chExt cx="1848794" cy="2299788"/>
              </a:xfrm>
            </p:grpSpPr>
            <p:grpSp>
              <p:nvGrpSpPr>
                <p:cNvPr id="24" name="Group 23">
                  <a:extLst>
                    <a:ext uri="{FF2B5EF4-FFF2-40B4-BE49-F238E27FC236}">
                      <a16:creationId xmlns:a16="http://schemas.microsoft.com/office/drawing/2014/main" id="{58E2A980-D05C-4986-A10C-A59AD0994A2A}"/>
                    </a:ext>
                  </a:extLst>
                </p:cNvPr>
                <p:cNvGrpSpPr/>
                <p:nvPr/>
              </p:nvGrpSpPr>
              <p:grpSpPr>
                <a:xfrm>
                  <a:off x="3751014" y="2122736"/>
                  <a:ext cx="1848794" cy="2299788"/>
                  <a:chOff x="6082748" y="1840412"/>
                  <a:chExt cx="1848794" cy="2299788"/>
                </a:xfrm>
              </p:grpSpPr>
              <p:sp>
                <p:nvSpPr>
                  <p:cNvPr id="26" name="Freeform 133">
                    <a:extLst>
                      <a:ext uri="{FF2B5EF4-FFF2-40B4-BE49-F238E27FC236}">
                        <a16:creationId xmlns:a16="http://schemas.microsoft.com/office/drawing/2014/main" id="{FA0563A7-8643-465C-9381-1320D9B04A33}"/>
                      </a:ext>
                    </a:extLst>
                  </p:cNvPr>
                  <p:cNvSpPr/>
                  <p:nvPr/>
                </p:nvSpPr>
                <p:spPr>
                  <a:xfrm>
                    <a:off x="6082748" y="1840412"/>
                    <a:ext cx="1848794" cy="2299788"/>
                  </a:xfrm>
                  <a:custGeom>
                    <a:avLst/>
                    <a:gdLst>
                      <a:gd name="connsiteX0" fmla="*/ 816132 w 1848794"/>
                      <a:gd name="connsiteY0" fmla="*/ 0 h 2299788"/>
                      <a:gd name="connsiteX1" fmla="*/ 1848794 w 1848794"/>
                      <a:gd name="connsiteY1" fmla="*/ 0 h 2299788"/>
                      <a:gd name="connsiteX2" fmla="*/ 1848794 w 1848794"/>
                      <a:gd name="connsiteY2" fmla="*/ 2299787 h 2299788"/>
                      <a:gd name="connsiteX3" fmla="*/ 1055044 w 1848794"/>
                      <a:gd name="connsiteY3" fmla="*/ 2299787 h 2299788"/>
                      <a:gd name="connsiteX4" fmla="*/ 1055044 w 1848794"/>
                      <a:gd name="connsiteY4" fmla="*/ 2299788 h 2299788"/>
                      <a:gd name="connsiteX5" fmla="*/ 22382 w 1848794"/>
                      <a:gd name="connsiteY5" fmla="*/ 2299788 h 2299788"/>
                      <a:gd name="connsiteX6" fmla="*/ 19050 w 1848794"/>
                      <a:gd name="connsiteY6" fmla="*/ 2208925 h 2299788"/>
                      <a:gd name="connsiteX7" fmla="*/ 16669 w 1848794"/>
                      <a:gd name="connsiteY7" fmla="*/ 2126727 h 2299788"/>
                      <a:gd name="connsiteX8" fmla="*/ 19050 w 1848794"/>
                      <a:gd name="connsiteY8" fmla="*/ 2088959 h 2299788"/>
                      <a:gd name="connsiteX9" fmla="*/ 11907 w 1848794"/>
                      <a:gd name="connsiteY9" fmla="*/ 2027866 h 2299788"/>
                      <a:gd name="connsiteX10" fmla="*/ 7144 w 1848794"/>
                      <a:gd name="connsiteY10" fmla="*/ 1849028 h 2299788"/>
                      <a:gd name="connsiteX11" fmla="*/ 4763 w 1848794"/>
                      <a:gd name="connsiteY11" fmla="*/ 1783491 h 2299788"/>
                      <a:gd name="connsiteX12" fmla="*/ 4762 w 1848794"/>
                      <a:gd name="connsiteY12" fmla="*/ 1719065 h 2299788"/>
                      <a:gd name="connsiteX13" fmla="*/ 4762 w 1848794"/>
                      <a:gd name="connsiteY13" fmla="*/ 1583549 h 2299788"/>
                      <a:gd name="connsiteX14" fmla="*/ 2381 w 1848794"/>
                      <a:gd name="connsiteY14" fmla="*/ 1523565 h 2299788"/>
                      <a:gd name="connsiteX15" fmla="*/ 0 w 1848794"/>
                      <a:gd name="connsiteY15" fmla="*/ 1472469 h 2299788"/>
                      <a:gd name="connsiteX16" fmla="*/ 0 w 1848794"/>
                      <a:gd name="connsiteY16" fmla="*/ 1395825 h 2299788"/>
                      <a:gd name="connsiteX17" fmla="*/ 2381 w 1848794"/>
                      <a:gd name="connsiteY17" fmla="*/ 1195882 h 2299788"/>
                      <a:gd name="connsiteX18" fmla="*/ 9525 w 1848794"/>
                      <a:gd name="connsiteY18" fmla="*/ 1111461 h 2299788"/>
                      <a:gd name="connsiteX19" fmla="*/ 7144 w 1848794"/>
                      <a:gd name="connsiteY19" fmla="*/ 812658 h 2299788"/>
                      <a:gd name="connsiteX20" fmla="*/ 4763 w 1848794"/>
                      <a:gd name="connsiteY20" fmla="*/ 707132 h 2299788"/>
                      <a:gd name="connsiteX21" fmla="*/ 4762 w 1848794"/>
                      <a:gd name="connsiteY21" fmla="*/ 682695 h 2299788"/>
                      <a:gd name="connsiteX22" fmla="*/ 2381 w 1848794"/>
                      <a:gd name="connsiteY22" fmla="*/ 569394 h 2299788"/>
                      <a:gd name="connsiteX23" fmla="*/ 2380 w 1848794"/>
                      <a:gd name="connsiteY23" fmla="*/ 466090 h 2299788"/>
                      <a:gd name="connsiteX24" fmla="*/ 21430 w 1848794"/>
                      <a:gd name="connsiteY24" fmla="*/ 375006 h 2299788"/>
                      <a:gd name="connsiteX25" fmla="*/ 40480 w 1848794"/>
                      <a:gd name="connsiteY25" fmla="*/ 253929 h 2299788"/>
                      <a:gd name="connsiteX26" fmla="*/ 26192 w 1848794"/>
                      <a:gd name="connsiteY26" fmla="*/ 202831 h 2299788"/>
                      <a:gd name="connsiteX27" fmla="*/ 33336 w 1848794"/>
                      <a:gd name="connsiteY27" fmla="*/ 179505 h 2299788"/>
                      <a:gd name="connsiteX28" fmla="*/ 52387 w 1848794"/>
                      <a:gd name="connsiteY28" fmla="*/ 140628 h 2299788"/>
                      <a:gd name="connsiteX29" fmla="*/ 21429 w 1848794"/>
                      <a:gd name="connsiteY29" fmla="*/ 67315 h 2299788"/>
                      <a:gd name="connsiteX30" fmla="*/ 22382 w 1848794"/>
                      <a:gd name="connsiteY30" fmla="*/ 1 h 2299788"/>
                      <a:gd name="connsiteX31" fmla="*/ 816132 w 1848794"/>
                      <a:gd name="connsiteY31" fmla="*/ 1 h 2299788"/>
                      <a:gd name="connsiteX32" fmla="*/ 816132 w 1848794"/>
                      <a:gd name="connsiteY32" fmla="*/ 0 h 229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8794" h="2299788">
                        <a:moveTo>
                          <a:pt x="816132" y="0"/>
                        </a:moveTo>
                        <a:lnTo>
                          <a:pt x="1848794" y="0"/>
                        </a:lnTo>
                        <a:lnTo>
                          <a:pt x="1848794" y="2299787"/>
                        </a:lnTo>
                        <a:lnTo>
                          <a:pt x="1055044" y="2299787"/>
                        </a:lnTo>
                        <a:lnTo>
                          <a:pt x="1055044" y="2299788"/>
                        </a:lnTo>
                        <a:lnTo>
                          <a:pt x="22382" y="2299788"/>
                        </a:lnTo>
                        <a:lnTo>
                          <a:pt x="19050" y="2208925"/>
                        </a:lnTo>
                        <a:cubicBezTo>
                          <a:pt x="89694" y="2183747"/>
                          <a:pt x="72232" y="2125246"/>
                          <a:pt x="16669" y="2126727"/>
                        </a:cubicBezTo>
                        <a:lnTo>
                          <a:pt x="19050" y="2088959"/>
                        </a:lnTo>
                        <a:cubicBezTo>
                          <a:pt x="78582" y="2076370"/>
                          <a:pt x="28576" y="2049340"/>
                          <a:pt x="11907" y="2027866"/>
                        </a:cubicBezTo>
                        <a:cubicBezTo>
                          <a:pt x="10319" y="1968253"/>
                          <a:pt x="32544" y="1866430"/>
                          <a:pt x="7144" y="1849028"/>
                        </a:cubicBezTo>
                        <a:lnTo>
                          <a:pt x="4763" y="1783491"/>
                        </a:lnTo>
                        <a:cubicBezTo>
                          <a:pt x="45245" y="1756462"/>
                          <a:pt x="21431" y="1731654"/>
                          <a:pt x="4762" y="1719065"/>
                        </a:cubicBezTo>
                        <a:lnTo>
                          <a:pt x="4762" y="1583549"/>
                        </a:lnTo>
                        <a:cubicBezTo>
                          <a:pt x="40481" y="1556890"/>
                          <a:pt x="2381" y="1543559"/>
                          <a:pt x="2381" y="1523565"/>
                        </a:cubicBezTo>
                        <a:lnTo>
                          <a:pt x="0" y="1472469"/>
                        </a:lnTo>
                        <a:cubicBezTo>
                          <a:pt x="0" y="1446921"/>
                          <a:pt x="33338" y="1439146"/>
                          <a:pt x="0" y="1395825"/>
                        </a:cubicBezTo>
                        <a:cubicBezTo>
                          <a:pt x="22226" y="1356947"/>
                          <a:pt x="1587" y="1262529"/>
                          <a:pt x="2381" y="1195882"/>
                        </a:cubicBezTo>
                        <a:cubicBezTo>
                          <a:pt x="31749" y="1164038"/>
                          <a:pt x="11113" y="1136639"/>
                          <a:pt x="9525" y="1111461"/>
                        </a:cubicBezTo>
                        <a:cubicBezTo>
                          <a:pt x="-5557" y="1018525"/>
                          <a:pt x="7939" y="911149"/>
                          <a:pt x="7144" y="812658"/>
                        </a:cubicBezTo>
                        <a:cubicBezTo>
                          <a:pt x="6350" y="777483"/>
                          <a:pt x="65088" y="725645"/>
                          <a:pt x="4763" y="707132"/>
                        </a:cubicBezTo>
                        <a:lnTo>
                          <a:pt x="4762" y="682695"/>
                        </a:lnTo>
                        <a:cubicBezTo>
                          <a:pt x="37306" y="643816"/>
                          <a:pt x="794" y="648260"/>
                          <a:pt x="2381" y="569394"/>
                        </a:cubicBezTo>
                        <a:lnTo>
                          <a:pt x="2380" y="466090"/>
                        </a:lnTo>
                        <a:cubicBezTo>
                          <a:pt x="38099" y="442023"/>
                          <a:pt x="28574" y="426842"/>
                          <a:pt x="21430" y="375006"/>
                        </a:cubicBezTo>
                        <a:lnTo>
                          <a:pt x="40480" y="253929"/>
                        </a:lnTo>
                        <a:lnTo>
                          <a:pt x="26192" y="202831"/>
                        </a:lnTo>
                        <a:cubicBezTo>
                          <a:pt x="24605" y="200241"/>
                          <a:pt x="34923" y="182097"/>
                          <a:pt x="33336" y="179505"/>
                        </a:cubicBezTo>
                        <a:lnTo>
                          <a:pt x="52387" y="140628"/>
                        </a:lnTo>
                        <a:lnTo>
                          <a:pt x="21429" y="67315"/>
                        </a:lnTo>
                        <a:lnTo>
                          <a:pt x="22382" y="1"/>
                        </a:lnTo>
                        <a:lnTo>
                          <a:pt x="816132" y="1"/>
                        </a:lnTo>
                        <a:lnTo>
                          <a:pt x="816132"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68A6B789-ABC7-41EE-8129-82DC110C1EEB}"/>
                      </a:ext>
                    </a:extLst>
                  </p:cNvPr>
                  <p:cNvGrpSpPr/>
                  <p:nvPr/>
                </p:nvGrpSpPr>
                <p:grpSpPr>
                  <a:xfrm>
                    <a:off x="6234114" y="1942557"/>
                    <a:ext cx="85724" cy="2095499"/>
                    <a:chOff x="6234114" y="1933575"/>
                    <a:chExt cx="85724" cy="2095499"/>
                  </a:xfrm>
                </p:grpSpPr>
                <p:sp>
                  <p:nvSpPr>
                    <p:cNvPr id="28" name="Oval 27">
                      <a:extLst>
                        <a:ext uri="{FF2B5EF4-FFF2-40B4-BE49-F238E27FC236}">
                          <a16:creationId xmlns:a16="http://schemas.microsoft.com/office/drawing/2014/main" id="{1F204C64-C1FD-4893-A879-C6FEBE2F539E}"/>
                        </a:ext>
                      </a:extLst>
                    </p:cNvPr>
                    <p:cNvSpPr/>
                    <p:nvPr/>
                  </p:nvSpPr>
                  <p:spPr>
                    <a:xfrm>
                      <a:off x="6234114" y="1933575"/>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B1416394-763D-4285-8E01-4C8641AE661C}"/>
                        </a:ext>
                      </a:extLst>
                    </p:cNvPr>
                    <p:cNvSpPr/>
                    <p:nvPr/>
                  </p:nvSpPr>
                  <p:spPr>
                    <a:xfrm>
                      <a:off x="6234114" y="394335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DE38A5E1-CE8A-4279-B90C-7C768A140BE6}"/>
                        </a:ext>
                      </a:extLst>
                    </p:cNvPr>
                    <p:cNvSpPr/>
                    <p:nvPr/>
                  </p:nvSpPr>
                  <p:spPr>
                    <a:xfrm>
                      <a:off x="6234114" y="3656241"/>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5A8242CC-D32F-42AB-B86A-ECE350FA81A0}"/>
                        </a:ext>
                      </a:extLst>
                    </p:cNvPr>
                    <p:cNvSpPr/>
                    <p:nvPr/>
                  </p:nvSpPr>
                  <p:spPr>
                    <a:xfrm>
                      <a:off x="6234114" y="336913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8956ED23-B755-4BD6-8318-E4858C6DD3D1}"/>
                        </a:ext>
                      </a:extLst>
                    </p:cNvPr>
                    <p:cNvSpPr/>
                    <p:nvPr/>
                  </p:nvSpPr>
                  <p:spPr>
                    <a:xfrm>
                      <a:off x="6234114" y="3082019"/>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DEB08367-E165-4E71-A906-B9EFDA2B8AFC}"/>
                        </a:ext>
                      </a:extLst>
                    </p:cNvPr>
                    <p:cNvSpPr/>
                    <p:nvPr/>
                  </p:nvSpPr>
                  <p:spPr>
                    <a:xfrm>
                      <a:off x="6234114" y="279490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A93A55B6-B86C-4255-94E1-44B0122A957C}"/>
                        </a:ext>
                      </a:extLst>
                    </p:cNvPr>
                    <p:cNvSpPr/>
                    <p:nvPr/>
                  </p:nvSpPr>
                  <p:spPr>
                    <a:xfrm>
                      <a:off x="6234114" y="2507797"/>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EE613834-1AB8-4841-AF22-2F9DA0660DAD}"/>
                        </a:ext>
                      </a:extLst>
                    </p:cNvPr>
                    <p:cNvSpPr/>
                    <p:nvPr/>
                  </p:nvSpPr>
                  <p:spPr>
                    <a:xfrm>
                      <a:off x="6234114" y="2220686"/>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25" name="TextBox 24">
                  <a:extLst>
                    <a:ext uri="{FF2B5EF4-FFF2-40B4-BE49-F238E27FC236}">
                      <a16:creationId xmlns:a16="http://schemas.microsoft.com/office/drawing/2014/main" id="{60E1E048-82B3-45FF-AC31-E3214867CAF5}"/>
                    </a:ext>
                  </a:extLst>
                </p:cNvPr>
                <p:cNvSpPr txBox="1"/>
                <p:nvPr/>
              </p:nvSpPr>
              <p:spPr>
                <a:xfrm>
                  <a:off x="4116532" y="2830572"/>
                  <a:ext cx="1117764" cy="405807"/>
                </a:xfrm>
                <a:prstGeom prst="rect">
                  <a:avLst/>
                </a:prstGeom>
                <a:noFill/>
              </p:spPr>
              <p:txBody>
                <a:bodyPr wrap="none" rtlCol="0">
                  <a:spAutoFit/>
                </a:bodyPr>
                <a:lstStyle/>
                <a:p>
                  <a:pPr algn="ctr"/>
                  <a:r>
                    <a:rPr lang="en-US" sz="2400" dirty="0">
                      <a:solidFill>
                        <a:schemeClr val="bg1"/>
                      </a:solidFill>
                      <a:cs typeface="Arial" panose="020B0604020202020204" pitchFamily="34" charset="0"/>
                    </a:rPr>
                    <a:t>Source</a:t>
                  </a:r>
                  <a:r>
                    <a:rPr lang="en-US" sz="2000" dirty="0">
                      <a:solidFill>
                        <a:schemeClr val="bg1"/>
                      </a:solidFill>
                      <a:cs typeface="Arial" panose="020B0604020202020204" pitchFamily="34" charset="0"/>
                    </a:rPr>
                    <a:t>?</a:t>
                  </a:r>
                </a:p>
              </p:txBody>
            </p:sp>
          </p:grpSp>
          <p:sp>
            <p:nvSpPr>
              <p:cNvPr id="23" name="Rectangle 27">
                <a:extLst>
                  <a:ext uri="{FF2B5EF4-FFF2-40B4-BE49-F238E27FC236}">
                    <a16:creationId xmlns:a16="http://schemas.microsoft.com/office/drawing/2014/main" id="{A63BF87D-A6CB-423C-B2D0-C92B867DAC29}"/>
                  </a:ext>
                </a:extLst>
              </p:cNvPr>
              <p:cNvSpPr/>
              <p:nvPr/>
            </p:nvSpPr>
            <p:spPr>
              <a:xfrm rot="2672031" flipH="1">
                <a:off x="3802292" y="1848148"/>
                <a:ext cx="238742" cy="797314"/>
              </a:xfrm>
              <a:custGeom>
                <a:avLst/>
                <a:gdLst>
                  <a:gd name="connsiteX0" fmla="*/ 0 w 240055"/>
                  <a:gd name="connsiteY0" fmla="*/ 0 h 656823"/>
                  <a:gd name="connsiteX1" fmla="*/ 240055 w 240055"/>
                  <a:gd name="connsiteY1" fmla="*/ 0 h 656823"/>
                  <a:gd name="connsiteX2" fmla="*/ 240055 w 240055"/>
                  <a:gd name="connsiteY2" fmla="*/ 656823 h 656823"/>
                  <a:gd name="connsiteX3" fmla="*/ 0 w 240055"/>
                  <a:gd name="connsiteY3" fmla="*/ 656823 h 656823"/>
                  <a:gd name="connsiteX4" fmla="*/ 0 w 240055"/>
                  <a:gd name="connsiteY4" fmla="*/ 0 h 656823"/>
                  <a:gd name="connsiteX0" fmla="*/ 0 w 241434"/>
                  <a:gd name="connsiteY0" fmla="*/ 26587 h 683410"/>
                  <a:gd name="connsiteX1" fmla="*/ 241434 w 241434"/>
                  <a:gd name="connsiteY1" fmla="*/ 0 h 683410"/>
                  <a:gd name="connsiteX2" fmla="*/ 240055 w 241434"/>
                  <a:gd name="connsiteY2" fmla="*/ 683410 h 683410"/>
                  <a:gd name="connsiteX3" fmla="*/ 0 w 241434"/>
                  <a:gd name="connsiteY3" fmla="*/ 683410 h 683410"/>
                  <a:gd name="connsiteX4" fmla="*/ 0 w 241434"/>
                  <a:gd name="connsiteY4" fmla="*/ 26587 h 683410"/>
                  <a:gd name="connsiteX0" fmla="*/ 4003 w 241434"/>
                  <a:gd name="connsiteY0" fmla="*/ 0 h 692870"/>
                  <a:gd name="connsiteX1" fmla="*/ 241434 w 241434"/>
                  <a:gd name="connsiteY1" fmla="*/ 9460 h 692870"/>
                  <a:gd name="connsiteX2" fmla="*/ 240055 w 241434"/>
                  <a:gd name="connsiteY2" fmla="*/ 692870 h 692870"/>
                  <a:gd name="connsiteX3" fmla="*/ 0 w 241434"/>
                  <a:gd name="connsiteY3" fmla="*/ 692870 h 692870"/>
                  <a:gd name="connsiteX4" fmla="*/ 4003 w 241434"/>
                  <a:gd name="connsiteY4" fmla="*/ 0 h 692870"/>
                  <a:gd name="connsiteX0" fmla="*/ 35343 w 272774"/>
                  <a:gd name="connsiteY0" fmla="*/ 0 h 844801"/>
                  <a:gd name="connsiteX1" fmla="*/ 272774 w 272774"/>
                  <a:gd name="connsiteY1" fmla="*/ 9460 h 844801"/>
                  <a:gd name="connsiteX2" fmla="*/ 271395 w 272774"/>
                  <a:gd name="connsiteY2" fmla="*/ 692870 h 844801"/>
                  <a:gd name="connsiteX3" fmla="*/ 0 w 272774"/>
                  <a:gd name="connsiteY3" fmla="*/ 844801 h 844801"/>
                  <a:gd name="connsiteX4" fmla="*/ 35343 w 272774"/>
                  <a:gd name="connsiteY4" fmla="*/ 0 h 844801"/>
                  <a:gd name="connsiteX0" fmla="*/ 35343 w 272774"/>
                  <a:gd name="connsiteY0" fmla="*/ 0 h 845974"/>
                  <a:gd name="connsiteX1" fmla="*/ 272774 w 272774"/>
                  <a:gd name="connsiteY1" fmla="*/ 9460 h 845974"/>
                  <a:gd name="connsiteX2" fmla="*/ 242127 w 272774"/>
                  <a:gd name="connsiteY2" fmla="*/ 845974 h 845974"/>
                  <a:gd name="connsiteX3" fmla="*/ 0 w 272774"/>
                  <a:gd name="connsiteY3" fmla="*/ 844801 h 845974"/>
                  <a:gd name="connsiteX4" fmla="*/ 35343 w 272774"/>
                  <a:gd name="connsiteY4" fmla="*/ 0 h 845974"/>
                  <a:gd name="connsiteX0" fmla="*/ 35343 w 272774"/>
                  <a:gd name="connsiteY0" fmla="*/ 0 h 847148"/>
                  <a:gd name="connsiteX1" fmla="*/ 272774 w 272774"/>
                  <a:gd name="connsiteY1" fmla="*/ 9460 h 847148"/>
                  <a:gd name="connsiteX2" fmla="*/ 244200 w 272774"/>
                  <a:gd name="connsiteY2" fmla="*/ 847148 h 847148"/>
                  <a:gd name="connsiteX3" fmla="*/ 0 w 272774"/>
                  <a:gd name="connsiteY3" fmla="*/ 844801 h 847148"/>
                  <a:gd name="connsiteX4" fmla="*/ 35343 w 272774"/>
                  <a:gd name="connsiteY4" fmla="*/ 0 h 847148"/>
                  <a:gd name="connsiteX0" fmla="*/ 35343 w 271600"/>
                  <a:gd name="connsiteY0" fmla="*/ 0 h 847148"/>
                  <a:gd name="connsiteX1" fmla="*/ 271600 w 271600"/>
                  <a:gd name="connsiteY1" fmla="*/ 11532 h 847148"/>
                  <a:gd name="connsiteX2" fmla="*/ 244200 w 271600"/>
                  <a:gd name="connsiteY2" fmla="*/ 847148 h 847148"/>
                  <a:gd name="connsiteX3" fmla="*/ 0 w 271600"/>
                  <a:gd name="connsiteY3" fmla="*/ 844801 h 847148"/>
                  <a:gd name="connsiteX4" fmla="*/ 35343 w 271600"/>
                  <a:gd name="connsiteY4" fmla="*/ 0 h 847148"/>
                  <a:gd name="connsiteX0" fmla="*/ 35343 w 271600"/>
                  <a:gd name="connsiteY0" fmla="*/ 0 h 847148"/>
                  <a:gd name="connsiteX1" fmla="*/ 255210 w 271600"/>
                  <a:gd name="connsiteY1" fmla="*/ 12595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56260 w 271600"/>
                  <a:gd name="connsiteY1" fmla="*/ 16389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43303 w 271600"/>
                  <a:gd name="connsiteY1" fmla="*/ 13847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2305 w 271600"/>
                  <a:gd name="connsiteY2" fmla="*/ 20547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22394 w 271600"/>
                  <a:gd name="connsiteY1" fmla="*/ 8400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26229 w 271600"/>
                  <a:gd name="connsiteY1" fmla="*/ 18571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05685 w 271600"/>
                  <a:gd name="connsiteY1" fmla="*/ 18129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210488 w 271600"/>
                  <a:gd name="connsiteY1" fmla="*/ 9652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187359 w 271600"/>
                  <a:gd name="connsiteY1" fmla="*/ 10946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202415 w 271600"/>
                  <a:gd name="connsiteY1" fmla="*/ 21076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76502 w 271600"/>
                  <a:gd name="connsiteY1" fmla="*/ 15992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79730 w 271600"/>
                  <a:gd name="connsiteY1" fmla="*/ 1824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61607 w 271600"/>
                  <a:gd name="connsiteY1" fmla="*/ 2754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68914 w 271600"/>
                  <a:gd name="connsiteY1" fmla="*/ 18091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48005 w 271600"/>
                  <a:gd name="connsiteY1" fmla="*/ 12644 h 847148"/>
                  <a:gd name="connsiteX2" fmla="*/ 168914 w 271600"/>
                  <a:gd name="connsiteY2" fmla="*/ 18091 h 847148"/>
                  <a:gd name="connsiteX3" fmla="*/ 179730 w 271600"/>
                  <a:gd name="connsiteY3" fmla="*/ 1824 h 847148"/>
                  <a:gd name="connsiteX4" fmla="*/ 202415 w 271600"/>
                  <a:gd name="connsiteY4" fmla="*/ 21076 h 847148"/>
                  <a:gd name="connsiteX5" fmla="*/ 212546 w 271600"/>
                  <a:gd name="connsiteY5" fmla="*/ 6019 h 847148"/>
                  <a:gd name="connsiteX6" fmla="*/ 226229 w 271600"/>
                  <a:gd name="connsiteY6" fmla="*/ 18571 h 847148"/>
                  <a:gd name="connsiteX7" fmla="*/ 239306 w 271600"/>
                  <a:gd name="connsiteY7" fmla="*/ 6784 h 847148"/>
                  <a:gd name="connsiteX8" fmla="*/ 252305 w 271600"/>
                  <a:gd name="connsiteY8" fmla="*/ 20547 h 847148"/>
                  <a:gd name="connsiteX9" fmla="*/ 271600 w 271600"/>
                  <a:gd name="connsiteY9" fmla="*/ 11532 h 847148"/>
                  <a:gd name="connsiteX10" fmla="*/ 244200 w 271600"/>
                  <a:gd name="connsiteY10" fmla="*/ 847148 h 847148"/>
                  <a:gd name="connsiteX11" fmla="*/ 0 w 271600"/>
                  <a:gd name="connsiteY11" fmla="*/ 844801 h 847148"/>
                  <a:gd name="connsiteX12" fmla="*/ 35343 w 271600"/>
                  <a:gd name="connsiteY12" fmla="*/ 0 h 847148"/>
                  <a:gd name="connsiteX0" fmla="*/ 35343 w 271600"/>
                  <a:gd name="connsiteY0" fmla="*/ 152 h 847300"/>
                  <a:gd name="connsiteX1" fmla="*/ 153655 w 271600"/>
                  <a:gd name="connsiteY1" fmla="*/ 0 h 847300"/>
                  <a:gd name="connsiteX2" fmla="*/ 168914 w 271600"/>
                  <a:gd name="connsiteY2" fmla="*/ 18243 h 847300"/>
                  <a:gd name="connsiteX3" fmla="*/ 179730 w 271600"/>
                  <a:gd name="connsiteY3" fmla="*/ 1976 h 847300"/>
                  <a:gd name="connsiteX4" fmla="*/ 202415 w 271600"/>
                  <a:gd name="connsiteY4" fmla="*/ 21228 h 847300"/>
                  <a:gd name="connsiteX5" fmla="*/ 212546 w 271600"/>
                  <a:gd name="connsiteY5" fmla="*/ 6171 h 847300"/>
                  <a:gd name="connsiteX6" fmla="*/ 226229 w 271600"/>
                  <a:gd name="connsiteY6" fmla="*/ 18723 h 847300"/>
                  <a:gd name="connsiteX7" fmla="*/ 239306 w 271600"/>
                  <a:gd name="connsiteY7" fmla="*/ 6936 h 847300"/>
                  <a:gd name="connsiteX8" fmla="*/ 252305 w 271600"/>
                  <a:gd name="connsiteY8" fmla="*/ 20699 h 847300"/>
                  <a:gd name="connsiteX9" fmla="*/ 271600 w 271600"/>
                  <a:gd name="connsiteY9" fmla="*/ 11684 h 847300"/>
                  <a:gd name="connsiteX10" fmla="*/ 244200 w 271600"/>
                  <a:gd name="connsiteY10" fmla="*/ 847300 h 847300"/>
                  <a:gd name="connsiteX11" fmla="*/ 0 w 271600"/>
                  <a:gd name="connsiteY11" fmla="*/ 844953 h 847300"/>
                  <a:gd name="connsiteX12" fmla="*/ 35343 w 271600"/>
                  <a:gd name="connsiteY12" fmla="*/ 152 h 847300"/>
                  <a:gd name="connsiteX0" fmla="*/ 35343 w 271600"/>
                  <a:gd name="connsiteY0" fmla="*/ 2490 h 849638"/>
                  <a:gd name="connsiteX1" fmla="*/ 132585 w 271600"/>
                  <a:gd name="connsiteY1" fmla="*/ 0 h 849638"/>
                  <a:gd name="connsiteX2" fmla="*/ 153655 w 271600"/>
                  <a:gd name="connsiteY2" fmla="*/ 2338 h 849638"/>
                  <a:gd name="connsiteX3" fmla="*/ 168914 w 271600"/>
                  <a:gd name="connsiteY3" fmla="*/ 20581 h 849638"/>
                  <a:gd name="connsiteX4" fmla="*/ 179730 w 271600"/>
                  <a:gd name="connsiteY4" fmla="*/ 4314 h 849638"/>
                  <a:gd name="connsiteX5" fmla="*/ 202415 w 271600"/>
                  <a:gd name="connsiteY5" fmla="*/ 23566 h 849638"/>
                  <a:gd name="connsiteX6" fmla="*/ 212546 w 271600"/>
                  <a:gd name="connsiteY6" fmla="*/ 8509 h 849638"/>
                  <a:gd name="connsiteX7" fmla="*/ 226229 w 271600"/>
                  <a:gd name="connsiteY7" fmla="*/ 21061 h 849638"/>
                  <a:gd name="connsiteX8" fmla="*/ 239306 w 271600"/>
                  <a:gd name="connsiteY8" fmla="*/ 9274 h 849638"/>
                  <a:gd name="connsiteX9" fmla="*/ 252305 w 271600"/>
                  <a:gd name="connsiteY9" fmla="*/ 23037 h 849638"/>
                  <a:gd name="connsiteX10" fmla="*/ 271600 w 271600"/>
                  <a:gd name="connsiteY10" fmla="*/ 14022 h 849638"/>
                  <a:gd name="connsiteX11" fmla="*/ 244200 w 271600"/>
                  <a:gd name="connsiteY11" fmla="*/ 849638 h 849638"/>
                  <a:gd name="connsiteX12" fmla="*/ 0 w 271600"/>
                  <a:gd name="connsiteY12" fmla="*/ 847291 h 849638"/>
                  <a:gd name="connsiteX13" fmla="*/ 35343 w 271600"/>
                  <a:gd name="connsiteY13" fmla="*/ 2490 h 849638"/>
                  <a:gd name="connsiteX0" fmla="*/ 35343 w 271600"/>
                  <a:gd name="connsiteY0" fmla="*/ 152 h 847300"/>
                  <a:gd name="connsiteX1" fmla="*/ 134726 w 271600"/>
                  <a:gd name="connsiteY1" fmla="*/ 16471 h 847300"/>
                  <a:gd name="connsiteX2" fmla="*/ 153655 w 271600"/>
                  <a:gd name="connsiteY2" fmla="*/ 0 h 847300"/>
                  <a:gd name="connsiteX3" fmla="*/ 168914 w 271600"/>
                  <a:gd name="connsiteY3" fmla="*/ 18243 h 847300"/>
                  <a:gd name="connsiteX4" fmla="*/ 179730 w 271600"/>
                  <a:gd name="connsiteY4" fmla="*/ 1976 h 847300"/>
                  <a:gd name="connsiteX5" fmla="*/ 202415 w 271600"/>
                  <a:gd name="connsiteY5" fmla="*/ 21228 h 847300"/>
                  <a:gd name="connsiteX6" fmla="*/ 212546 w 271600"/>
                  <a:gd name="connsiteY6" fmla="*/ 6171 h 847300"/>
                  <a:gd name="connsiteX7" fmla="*/ 226229 w 271600"/>
                  <a:gd name="connsiteY7" fmla="*/ 18723 h 847300"/>
                  <a:gd name="connsiteX8" fmla="*/ 239306 w 271600"/>
                  <a:gd name="connsiteY8" fmla="*/ 6936 h 847300"/>
                  <a:gd name="connsiteX9" fmla="*/ 252305 w 271600"/>
                  <a:gd name="connsiteY9" fmla="*/ 20699 h 847300"/>
                  <a:gd name="connsiteX10" fmla="*/ 271600 w 271600"/>
                  <a:gd name="connsiteY10" fmla="*/ 11684 h 847300"/>
                  <a:gd name="connsiteX11" fmla="*/ 244200 w 271600"/>
                  <a:gd name="connsiteY11" fmla="*/ 847300 h 847300"/>
                  <a:gd name="connsiteX12" fmla="*/ 0 w 271600"/>
                  <a:gd name="connsiteY12" fmla="*/ 844953 h 847300"/>
                  <a:gd name="connsiteX13" fmla="*/ 35343 w 271600"/>
                  <a:gd name="connsiteY13" fmla="*/ 152 h 847300"/>
                  <a:gd name="connsiteX0" fmla="*/ 35343 w 271600"/>
                  <a:gd name="connsiteY0" fmla="*/ 152 h 847300"/>
                  <a:gd name="connsiteX1" fmla="*/ 116764 w 271600"/>
                  <a:gd name="connsiteY1" fmla="*/ 14293 h 847300"/>
                  <a:gd name="connsiteX2" fmla="*/ 134726 w 271600"/>
                  <a:gd name="connsiteY2" fmla="*/ 16471 h 847300"/>
                  <a:gd name="connsiteX3" fmla="*/ 153655 w 271600"/>
                  <a:gd name="connsiteY3" fmla="*/ 0 h 847300"/>
                  <a:gd name="connsiteX4" fmla="*/ 168914 w 271600"/>
                  <a:gd name="connsiteY4" fmla="*/ 18243 h 847300"/>
                  <a:gd name="connsiteX5" fmla="*/ 179730 w 271600"/>
                  <a:gd name="connsiteY5" fmla="*/ 1976 h 847300"/>
                  <a:gd name="connsiteX6" fmla="*/ 202415 w 271600"/>
                  <a:gd name="connsiteY6" fmla="*/ 21228 h 847300"/>
                  <a:gd name="connsiteX7" fmla="*/ 212546 w 271600"/>
                  <a:gd name="connsiteY7" fmla="*/ 6171 h 847300"/>
                  <a:gd name="connsiteX8" fmla="*/ 226229 w 271600"/>
                  <a:gd name="connsiteY8" fmla="*/ 18723 h 847300"/>
                  <a:gd name="connsiteX9" fmla="*/ 239306 w 271600"/>
                  <a:gd name="connsiteY9" fmla="*/ 6936 h 847300"/>
                  <a:gd name="connsiteX10" fmla="*/ 252305 w 271600"/>
                  <a:gd name="connsiteY10" fmla="*/ 20699 h 847300"/>
                  <a:gd name="connsiteX11" fmla="*/ 271600 w 271600"/>
                  <a:gd name="connsiteY11" fmla="*/ 11684 h 847300"/>
                  <a:gd name="connsiteX12" fmla="*/ 244200 w 271600"/>
                  <a:gd name="connsiteY12" fmla="*/ 847300 h 847300"/>
                  <a:gd name="connsiteX13" fmla="*/ 0 w 271600"/>
                  <a:gd name="connsiteY13" fmla="*/ 844953 h 847300"/>
                  <a:gd name="connsiteX14" fmla="*/ 35343 w 271600"/>
                  <a:gd name="connsiteY14" fmla="*/ 152 h 847300"/>
                  <a:gd name="connsiteX0" fmla="*/ 35343 w 271600"/>
                  <a:gd name="connsiteY0" fmla="*/ 4185 h 851333"/>
                  <a:gd name="connsiteX1" fmla="*/ 123947 w 271600"/>
                  <a:gd name="connsiteY1" fmla="*/ 0 h 851333"/>
                  <a:gd name="connsiteX2" fmla="*/ 134726 w 271600"/>
                  <a:gd name="connsiteY2" fmla="*/ 20504 h 851333"/>
                  <a:gd name="connsiteX3" fmla="*/ 153655 w 271600"/>
                  <a:gd name="connsiteY3" fmla="*/ 4033 h 851333"/>
                  <a:gd name="connsiteX4" fmla="*/ 168914 w 271600"/>
                  <a:gd name="connsiteY4" fmla="*/ 22276 h 851333"/>
                  <a:gd name="connsiteX5" fmla="*/ 179730 w 271600"/>
                  <a:gd name="connsiteY5" fmla="*/ 6009 h 851333"/>
                  <a:gd name="connsiteX6" fmla="*/ 202415 w 271600"/>
                  <a:gd name="connsiteY6" fmla="*/ 25261 h 851333"/>
                  <a:gd name="connsiteX7" fmla="*/ 212546 w 271600"/>
                  <a:gd name="connsiteY7" fmla="*/ 10204 h 851333"/>
                  <a:gd name="connsiteX8" fmla="*/ 226229 w 271600"/>
                  <a:gd name="connsiteY8" fmla="*/ 22756 h 851333"/>
                  <a:gd name="connsiteX9" fmla="*/ 239306 w 271600"/>
                  <a:gd name="connsiteY9" fmla="*/ 10969 h 851333"/>
                  <a:gd name="connsiteX10" fmla="*/ 252305 w 271600"/>
                  <a:gd name="connsiteY10" fmla="*/ 24732 h 851333"/>
                  <a:gd name="connsiteX11" fmla="*/ 271600 w 271600"/>
                  <a:gd name="connsiteY11" fmla="*/ 15717 h 851333"/>
                  <a:gd name="connsiteX12" fmla="*/ 244200 w 271600"/>
                  <a:gd name="connsiteY12" fmla="*/ 851333 h 851333"/>
                  <a:gd name="connsiteX13" fmla="*/ 0 w 271600"/>
                  <a:gd name="connsiteY13" fmla="*/ 848986 h 851333"/>
                  <a:gd name="connsiteX14" fmla="*/ 35343 w 271600"/>
                  <a:gd name="connsiteY14" fmla="*/ 4185 h 851333"/>
                  <a:gd name="connsiteX0" fmla="*/ 35343 w 271600"/>
                  <a:gd name="connsiteY0" fmla="*/ 4185 h 851333"/>
                  <a:gd name="connsiteX1" fmla="*/ 108246 w 271600"/>
                  <a:gd name="connsiteY1" fmla="*/ 2302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111920 w 271600"/>
                  <a:gd name="connsiteY1" fmla="*/ 15581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93272 w 271600"/>
                  <a:gd name="connsiteY1" fmla="*/ 14614 h 851333"/>
                  <a:gd name="connsiteX2" fmla="*/ 111920 w 271600"/>
                  <a:gd name="connsiteY2" fmla="*/ 15581 h 851333"/>
                  <a:gd name="connsiteX3" fmla="*/ 123947 w 271600"/>
                  <a:gd name="connsiteY3" fmla="*/ 0 h 851333"/>
                  <a:gd name="connsiteX4" fmla="*/ 134726 w 271600"/>
                  <a:gd name="connsiteY4" fmla="*/ 20504 h 851333"/>
                  <a:gd name="connsiteX5" fmla="*/ 153655 w 271600"/>
                  <a:gd name="connsiteY5" fmla="*/ 4033 h 851333"/>
                  <a:gd name="connsiteX6" fmla="*/ 168914 w 271600"/>
                  <a:gd name="connsiteY6" fmla="*/ 22276 h 851333"/>
                  <a:gd name="connsiteX7" fmla="*/ 179730 w 271600"/>
                  <a:gd name="connsiteY7" fmla="*/ 6009 h 851333"/>
                  <a:gd name="connsiteX8" fmla="*/ 202415 w 271600"/>
                  <a:gd name="connsiteY8" fmla="*/ 25261 h 851333"/>
                  <a:gd name="connsiteX9" fmla="*/ 212546 w 271600"/>
                  <a:gd name="connsiteY9" fmla="*/ 10204 h 851333"/>
                  <a:gd name="connsiteX10" fmla="*/ 226229 w 271600"/>
                  <a:gd name="connsiteY10" fmla="*/ 22756 h 851333"/>
                  <a:gd name="connsiteX11" fmla="*/ 239306 w 271600"/>
                  <a:gd name="connsiteY11" fmla="*/ 10969 h 851333"/>
                  <a:gd name="connsiteX12" fmla="*/ 252305 w 271600"/>
                  <a:gd name="connsiteY12" fmla="*/ 24732 h 851333"/>
                  <a:gd name="connsiteX13" fmla="*/ 271600 w 271600"/>
                  <a:gd name="connsiteY13" fmla="*/ 15717 h 851333"/>
                  <a:gd name="connsiteX14" fmla="*/ 244200 w 271600"/>
                  <a:gd name="connsiteY14" fmla="*/ 851333 h 851333"/>
                  <a:gd name="connsiteX15" fmla="*/ 0 w 271600"/>
                  <a:gd name="connsiteY15" fmla="*/ 848986 h 851333"/>
                  <a:gd name="connsiteX16" fmla="*/ 35343 w 271600"/>
                  <a:gd name="connsiteY16" fmla="*/ 4185 h 851333"/>
                  <a:gd name="connsiteX0" fmla="*/ 35343 w 271600"/>
                  <a:gd name="connsiteY0" fmla="*/ 5314 h 852462"/>
                  <a:gd name="connsiteX1" fmla="*/ 102191 w 271600"/>
                  <a:gd name="connsiteY1" fmla="*/ 0 h 852462"/>
                  <a:gd name="connsiteX2" fmla="*/ 111920 w 271600"/>
                  <a:gd name="connsiteY2" fmla="*/ 16710 h 852462"/>
                  <a:gd name="connsiteX3" fmla="*/ 123947 w 271600"/>
                  <a:gd name="connsiteY3" fmla="*/ 1129 h 852462"/>
                  <a:gd name="connsiteX4" fmla="*/ 134726 w 271600"/>
                  <a:gd name="connsiteY4" fmla="*/ 21633 h 852462"/>
                  <a:gd name="connsiteX5" fmla="*/ 153655 w 271600"/>
                  <a:gd name="connsiteY5" fmla="*/ 5162 h 852462"/>
                  <a:gd name="connsiteX6" fmla="*/ 168914 w 271600"/>
                  <a:gd name="connsiteY6" fmla="*/ 23405 h 852462"/>
                  <a:gd name="connsiteX7" fmla="*/ 179730 w 271600"/>
                  <a:gd name="connsiteY7" fmla="*/ 7138 h 852462"/>
                  <a:gd name="connsiteX8" fmla="*/ 202415 w 271600"/>
                  <a:gd name="connsiteY8" fmla="*/ 26390 h 852462"/>
                  <a:gd name="connsiteX9" fmla="*/ 212546 w 271600"/>
                  <a:gd name="connsiteY9" fmla="*/ 11333 h 852462"/>
                  <a:gd name="connsiteX10" fmla="*/ 226229 w 271600"/>
                  <a:gd name="connsiteY10" fmla="*/ 23885 h 852462"/>
                  <a:gd name="connsiteX11" fmla="*/ 239306 w 271600"/>
                  <a:gd name="connsiteY11" fmla="*/ 12098 h 852462"/>
                  <a:gd name="connsiteX12" fmla="*/ 252305 w 271600"/>
                  <a:gd name="connsiteY12" fmla="*/ 25861 h 852462"/>
                  <a:gd name="connsiteX13" fmla="*/ 271600 w 271600"/>
                  <a:gd name="connsiteY13" fmla="*/ 16846 h 852462"/>
                  <a:gd name="connsiteX14" fmla="*/ 244200 w 271600"/>
                  <a:gd name="connsiteY14" fmla="*/ 852462 h 852462"/>
                  <a:gd name="connsiteX15" fmla="*/ 0 w 271600"/>
                  <a:gd name="connsiteY15" fmla="*/ 850115 h 852462"/>
                  <a:gd name="connsiteX16" fmla="*/ 35343 w 271600"/>
                  <a:gd name="connsiteY16" fmla="*/ 5314 h 852462"/>
                  <a:gd name="connsiteX0" fmla="*/ 35343 w 271600"/>
                  <a:gd name="connsiteY0" fmla="*/ 5314 h 852462"/>
                  <a:gd name="connsiteX1" fmla="*/ 82857 w 271600"/>
                  <a:gd name="connsiteY1" fmla="*/ 245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81526 w 271600"/>
                  <a:gd name="connsiteY1" fmla="*/ 13888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68044 w 271600"/>
                  <a:gd name="connsiteY1" fmla="*/ 9449 h 852462"/>
                  <a:gd name="connsiteX2" fmla="*/ 81526 w 271600"/>
                  <a:gd name="connsiteY2" fmla="*/ 13888 h 852462"/>
                  <a:gd name="connsiteX3" fmla="*/ 102191 w 271600"/>
                  <a:gd name="connsiteY3" fmla="*/ 0 h 852462"/>
                  <a:gd name="connsiteX4" fmla="*/ 111920 w 271600"/>
                  <a:gd name="connsiteY4" fmla="*/ 16710 h 852462"/>
                  <a:gd name="connsiteX5" fmla="*/ 123947 w 271600"/>
                  <a:gd name="connsiteY5" fmla="*/ 1129 h 852462"/>
                  <a:gd name="connsiteX6" fmla="*/ 134726 w 271600"/>
                  <a:gd name="connsiteY6" fmla="*/ 21633 h 852462"/>
                  <a:gd name="connsiteX7" fmla="*/ 153655 w 271600"/>
                  <a:gd name="connsiteY7" fmla="*/ 5162 h 852462"/>
                  <a:gd name="connsiteX8" fmla="*/ 168914 w 271600"/>
                  <a:gd name="connsiteY8" fmla="*/ 23405 h 852462"/>
                  <a:gd name="connsiteX9" fmla="*/ 179730 w 271600"/>
                  <a:gd name="connsiteY9" fmla="*/ 7138 h 852462"/>
                  <a:gd name="connsiteX10" fmla="*/ 202415 w 271600"/>
                  <a:gd name="connsiteY10" fmla="*/ 26390 h 852462"/>
                  <a:gd name="connsiteX11" fmla="*/ 212546 w 271600"/>
                  <a:gd name="connsiteY11" fmla="*/ 11333 h 852462"/>
                  <a:gd name="connsiteX12" fmla="*/ 226229 w 271600"/>
                  <a:gd name="connsiteY12" fmla="*/ 23885 h 852462"/>
                  <a:gd name="connsiteX13" fmla="*/ 239306 w 271600"/>
                  <a:gd name="connsiteY13" fmla="*/ 12098 h 852462"/>
                  <a:gd name="connsiteX14" fmla="*/ 252305 w 271600"/>
                  <a:gd name="connsiteY14" fmla="*/ 25861 h 852462"/>
                  <a:gd name="connsiteX15" fmla="*/ 271600 w 271600"/>
                  <a:gd name="connsiteY15" fmla="*/ 16846 h 852462"/>
                  <a:gd name="connsiteX16" fmla="*/ 244200 w 271600"/>
                  <a:gd name="connsiteY16" fmla="*/ 852462 h 852462"/>
                  <a:gd name="connsiteX17" fmla="*/ 0 w 271600"/>
                  <a:gd name="connsiteY17" fmla="*/ 850115 h 852462"/>
                  <a:gd name="connsiteX18" fmla="*/ 35343 w 271600"/>
                  <a:gd name="connsiteY18" fmla="*/ 5314 h 852462"/>
                  <a:gd name="connsiteX0" fmla="*/ 35343 w 271600"/>
                  <a:gd name="connsiteY0" fmla="*/ 7086 h 854234"/>
                  <a:gd name="connsiteX1" fmla="*/ 68003 w 271600"/>
                  <a:gd name="connsiteY1" fmla="*/ 0 h 854234"/>
                  <a:gd name="connsiteX2" fmla="*/ 81526 w 271600"/>
                  <a:gd name="connsiteY2" fmla="*/ 15660 h 854234"/>
                  <a:gd name="connsiteX3" fmla="*/ 102191 w 271600"/>
                  <a:gd name="connsiteY3" fmla="*/ 1772 h 854234"/>
                  <a:gd name="connsiteX4" fmla="*/ 111920 w 271600"/>
                  <a:gd name="connsiteY4" fmla="*/ 18482 h 854234"/>
                  <a:gd name="connsiteX5" fmla="*/ 123947 w 271600"/>
                  <a:gd name="connsiteY5" fmla="*/ 2901 h 854234"/>
                  <a:gd name="connsiteX6" fmla="*/ 134726 w 271600"/>
                  <a:gd name="connsiteY6" fmla="*/ 23405 h 854234"/>
                  <a:gd name="connsiteX7" fmla="*/ 153655 w 271600"/>
                  <a:gd name="connsiteY7" fmla="*/ 6934 h 854234"/>
                  <a:gd name="connsiteX8" fmla="*/ 168914 w 271600"/>
                  <a:gd name="connsiteY8" fmla="*/ 25177 h 854234"/>
                  <a:gd name="connsiteX9" fmla="*/ 179730 w 271600"/>
                  <a:gd name="connsiteY9" fmla="*/ 8910 h 854234"/>
                  <a:gd name="connsiteX10" fmla="*/ 202415 w 271600"/>
                  <a:gd name="connsiteY10" fmla="*/ 28162 h 854234"/>
                  <a:gd name="connsiteX11" fmla="*/ 212546 w 271600"/>
                  <a:gd name="connsiteY11" fmla="*/ 13105 h 854234"/>
                  <a:gd name="connsiteX12" fmla="*/ 226229 w 271600"/>
                  <a:gd name="connsiteY12" fmla="*/ 25657 h 854234"/>
                  <a:gd name="connsiteX13" fmla="*/ 239306 w 271600"/>
                  <a:gd name="connsiteY13" fmla="*/ 13870 h 854234"/>
                  <a:gd name="connsiteX14" fmla="*/ 252305 w 271600"/>
                  <a:gd name="connsiteY14" fmla="*/ 27633 h 854234"/>
                  <a:gd name="connsiteX15" fmla="*/ 271600 w 271600"/>
                  <a:gd name="connsiteY15" fmla="*/ 18618 h 854234"/>
                  <a:gd name="connsiteX16" fmla="*/ 244200 w 271600"/>
                  <a:gd name="connsiteY16" fmla="*/ 854234 h 854234"/>
                  <a:gd name="connsiteX17" fmla="*/ 0 w 271600"/>
                  <a:gd name="connsiteY17" fmla="*/ 851887 h 854234"/>
                  <a:gd name="connsiteX18" fmla="*/ 35343 w 271600"/>
                  <a:gd name="connsiteY18" fmla="*/ 7086 h 854234"/>
                  <a:gd name="connsiteX0" fmla="*/ 35343 w 271600"/>
                  <a:gd name="connsiteY0" fmla="*/ 7086 h 854234"/>
                  <a:gd name="connsiteX1" fmla="*/ 53513 w 271600"/>
                  <a:gd name="connsiteY1" fmla="*/ 2988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5815 w 271600"/>
                  <a:gd name="connsiteY1" fmla="*/ 18689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3918 w 271600"/>
                  <a:gd name="connsiteY1" fmla="*/ 1921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700"/>
                  <a:gd name="connsiteX1" fmla="*/ 56179 w 271600"/>
                  <a:gd name="connsiteY1" fmla="*/ 23694 h 854700"/>
                  <a:gd name="connsiteX2" fmla="*/ 68003 w 271600"/>
                  <a:gd name="connsiteY2" fmla="*/ 0 h 854700"/>
                  <a:gd name="connsiteX3" fmla="*/ 79145 w 271600"/>
                  <a:gd name="connsiteY3" fmla="*/ 25509 h 854700"/>
                  <a:gd name="connsiteX4" fmla="*/ 102191 w 271600"/>
                  <a:gd name="connsiteY4" fmla="*/ 1772 h 854700"/>
                  <a:gd name="connsiteX5" fmla="*/ 108490 w 271600"/>
                  <a:gd name="connsiteY5" fmla="*/ 24537 h 854700"/>
                  <a:gd name="connsiteX6" fmla="*/ 123947 w 271600"/>
                  <a:gd name="connsiteY6" fmla="*/ 2901 h 854700"/>
                  <a:gd name="connsiteX7" fmla="*/ 133717 w 271600"/>
                  <a:gd name="connsiteY7" fmla="*/ 30832 h 854700"/>
                  <a:gd name="connsiteX8" fmla="*/ 153655 w 271600"/>
                  <a:gd name="connsiteY8" fmla="*/ 6934 h 854700"/>
                  <a:gd name="connsiteX9" fmla="*/ 167219 w 271600"/>
                  <a:gd name="connsiteY9" fmla="*/ 33815 h 854700"/>
                  <a:gd name="connsiteX10" fmla="*/ 179730 w 271600"/>
                  <a:gd name="connsiteY10" fmla="*/ 8910 h 854700"/>
                  <a:gd name="connsiteX11" fmla="*/ 198299 w 271600"/>
                  <a:gd name="connsiteY11" fmla="*/ 35428 h 854700"/>
                  <a:gd name="connsiteX12" fmla="*/ 212546 w 271600"/>
                  <a:gd name="connsiteY12" fmla="*/ 13105 h 854700"/>
                  <a:gd name="connsiteX13" fmla="*/ 223848 w 271600"/>
                  <a:gd name="connsiteY13" fmla="*/ 35506 h 854700"/>
                  <a:gd name="connsiteX14" fmla="*/ 239306 w 271600"/>
                  <a:gd name="connsiteY14" fmla="*/ 13870 h 854700"/>
                  <a:gd name="connsiteX15" fmla="*/ 250974 w 271600"/>
                  <a:gd name="connsiteY15" fmla="*/ 41276 h 854700"/>
                  <a:gd name="connsiteX16" fmla="*/ 271600 w 271600"/>
                  <a:gd name="connsiteY16" fmla="*/ 18618 h 854700"/>
                  <a:gd name="connsiteX17" fmla="*/ 244200 w 271600"/>
                  <a:gd name="connsiteY17" fmla="*/ 854234 h 854700"/>
                  <a:gd name="connsiteX18" fmla="*/ 23676 w 271600"/>
                  <a:gd name="connsiteY18" fmla="*/ 854700 h 854700"/>
                  <a:gd name="connsiteX19" fmla="*/ 0 w 271600"/>
                  <a:gd name="connsiteY19" fmla="*/ 851887 h 854700"/>
                  <a:gd name="connsiteX20" fmla="*/ 35343 w 271600"/>
                  <a:gd name="connsiteY20" fmla="*/ 7086 h 854700"/>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17580 w 271600"/>
                  <a:gd name="connsiteY18" fmla="*/ 840048 h 854234"/>
                  <a:gd name="connsiteX19" fmla="*/ 0 w 271600"/>
                  <a:gd name="connsiteY19" fmla="*/ 851887 h 854234"/>
                  <a:gd name="connsiteX20" fmla="*/ 35343 w 271600"/>
                  <a:gd name="connsiteY20"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43655 w 271600"/>
                  <a:gd name="connsiteY18" fmla="*/ 842024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36955 w 271600"/>
                  <a:gd name="connsiteY18" fmla="*/ 851026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9237 w 271600"/>
                  <a:gd name="connsiteY18" fmla="*/ 854051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5563 w 271600"/>
                  <a:gd name="connsiteY18" fmla="*/ 840772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5422 w 271600"/>
                  <a:gd name="connsiteY18" fmla="*/ 842425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61134 w 271600"/>
                  <a:gd name="connsiteY18" fmla="*/ 853526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83576 w 271600"/>
                  <a:gd name="connsiteY18" fmla="*/ 853444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3000 w 271600"/>
                  <a:gd name="connsiteY18" fmla="*/ 841053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96652 w 271600"/>
                  <a:gd name="connsiteY18" fmla="*/ 841657 h 854234"/>
                  <a:gd name="connsiteX19" fmla="*/ 73000 w 271600"/>
                  <a:gd name="connsiteY19" fmla="*/ 841053 h 854234"/>
                  <a:gd name="connsiteX20" fmla="*/ 61134 w 271600"/>
                  <a:gd name="connsiteY20" fmla="*/ 853526 h 854234"/>
                  <a:gd name="connsiteX21" fmla="*/ 46239 w 271600"/>
                  <a:gd name="connsiteY21" fmla="*/ 840288 h 854234"/>
                  <a:gd name="connsiteX22" fmla="*/ 32475 w 271600"/>
                  <a:gd name="connsiteY22" fmla="*/ 853287 h 854234"/>
                  <a:gd name="connsiteX23" fmla="*/ 17580 w 271600"/>
                  <a:gd name="connsiteY23" fmla="*/ 840048 h 854234"/>
                  <a:gd name="connsiteX24" fmla="*/ 0 w 271600"/>
                  <a:gd name="connsiteY24" fmla="*/ 851887 h 854234"/>
                  <a:gd name="connsiteX25" fmla="*/ 35343 w 271600"/>
                  <a:gd name="connsiteY25" fmla="*/ 7086 h 854234"/>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91366 w 271600"/>
                  <a:gd name="connsiteY18" fmla="*/ 859458 h 859458"/>
                  <a:gd name="connsiteX19" fmla="*/ 73000 w 271600"/>
                  <a:gd name="connsiteY19" fmla="*/ 841053 h 859458"/>
                  <a:gd name="connsiteX20" fmla="*/ 61134 w 271600"/>
                  <a:gd name="connsiteY20" fmla="*/ 853526 h 859458"/>
                  <a:gd name="connsiteX21" fmla="*/ 46239 w 271600"/>
                  <a:gd name="connsiteY21" fmla="*/ 840288 h 859458"/>
                  <a:gd name="connsiteX22" fmla="*/ 32475 w 271600"/>
                  <a:gd name="connsiteY22" fmla="*/ 853287 h 859458"/>
                  <a:gd name="connsiteX23" fmla="*/ 17580 w 271600"/>
                  <a:gd name="connsiteY23" fmla="*/ 840048 h 859458"/>
                  <a:gd name="connsiteX24" fmla="*/ 0 w 271600"/>
                  <a:gd name="connsiteY24" fmla="*/ 851887 h 859458"/>
                  <a:gd name="connsiteX25" fmla="*/ 35343 w 271600"/>
                  <a:gd name="connsiteY25"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10176 w 271600"/>
                  <a:gd name="connsiteY18" fmla="*/ 857317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05977 w 271600"/>
                  <a:gd name="connsiteY18" fmla="*/ 842141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27046 w 271600"/>
                  <a:gd name="connsiteY18" fmla="*/ 844479 h 859458"/>
                  <a:gd name="connsiteX19" fmla="*/ 105977 w 271600"/>
                  <a:gd name="connsiteY19" fmla="*/ 842141 h 859458"/>
                  <a:gd name="connsiteX20" fmla="*/ 91366 w 271600"/>
                  <a:gd name="connsiteY20" fmla="*/ 859458 h 859458"/>
                  <a:gd name="connsiteX21" fmla="*/ 73000 w 271600"/>
                  <a:gd name="connsiteY21" fmla="*/ 841053 h 859458"/>
                  <a:gd name="connsiteX22" fmla="*/ 61134 w 271600"/>
                  <a:gd name="connsiteY22" fmla="*/ 853526 h 859458"/>
                  <a:gd name="connsiteX23" fmla="*/ 46239 w 271600"/>
                  <a:gd name="connsiteY23" fmla="*/ 840288 h 859458"/>
                  <a:gd name="connsiteX24" fmla="*/ 32475 w 271600"/>
                  <a:gd name="connsiteY24" fmla="*/ 853287 h 859458"/>
                  <a:gd name="connsiteX25" fmla="*/ 17580 w 271600"/>
                  <a:gd name="connsiteY25" fmla="*/ 840048 h 859458"/>
                  <a:gd name="connsiteX26" fmla="*/ 0 w 271600"/>
                  <a:gd name="connsiteY26" fmla="*/ 851887 h 859458"/>
                  <a:gd name="connsiteX27" fmla="*/ 35343 w 271600"/>
                  <a:gd name="connsiteY27" fmla="*/ 7086 h 859458"/>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26240 w 271600"/>
                  <a:gd name="connsiteY18" fmla="*/ 860019 h 860019"/>
                  <a:gd name="connsiteX19" fmla="*/ 105977 w 271600"/>
                  <a:gd name="connsiteY19" fmla="*/ 842141 h 860019"/>
                  <a:gd name="connsiteX20" fmla="*/ 91366 w 271600"/>
                  <a:gd name="connsiteY20" fmla="*/ 859458 h 860019"/>
                  <a:gd name="connsiteX21" fmla="*/ 73000 w 271600"/>
                  <a:gd name="connsiteY21" fmla="*/ 841053 h 860019"/>
                  <a:gd name="connsiteX22" fmla="*/ 61134 w 271600"/>
                  <a:gd name="connsiteY22" fmla="*/ 853526 h 860019"/>
                  <a:gd name="connsiteX23" fmla="*/ 46239 w 271600"/>
                  <a:gd name="connsiteY23" fmla="*/ 840288 h 860019"/>
                  <a:gd name="connsiteX24" fmla="*/ 32475 w 271600"/>
                  <a:gd name="connsiteY24" fmla="*/ 853287 h 860019"/>
                  <a:gd name="connsiteX25" fmla="*/ 17580 w 271600"/>
                  <a:gd name="connsiteY25" fmla="*/ 840048 h 860019"/>
                  <a:gd name="connsiteX26" fmla="*/ 0 w 271600"/>
                  <a:gd name="connsiteY26" fmla="*/ 851887 h 860019"/>
                  <a:gd name="connsiteX27" fmla="*/ 35343 w 271600"/>
                  <a:gd name="connsiteY27"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53163 w 271600"/>
                  <a:gd name="connsiteY18" fmla="*/ 857676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8278 w 271600"/>
                  <a:gd name="connsiteY18" fmla="*/ 843711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3959 w 271600"/>
                  <a:gd name="connsiteY18" fmla="*/ 842864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76250 w 271600"/>
                  <a:gd name="connsiteY18" fmla="*/ 845161 h 860019"/>
                  <a:gd name="connsiteX19" fmla="*/ 143959 w 271600"/>
                  <a:gd name="connsiteY19" fmla="*/ 842864 h 860019"/>
                  <a:gd name="connsiteX20" fmla="*/ 126240 w 271600"/>
                  <a:gd name="connsiteY20" fmla="*/ 860019 h 860019"/>
                  <a:gd name="connsiteX21" fmla="*/ 105977 w 271600"/>
                  <a:gd name="connsiteY21" fmla="*/ 842141 h 860019"/>
                  <a:gd name="connsiteX22" fmla="*/ 91366 w 271600"/>
                  <a:gd name="connsiteY22" fmla="*/ 859458 h 860019"/>
                  <a:gd name="connsiteX23" fmla="*/ 73000 w 271600"/>
                  <a:gd name="connsiteY23" fmla="*/ 841053 h 860019"/>
                  <a:gd name="connsiteX24" fmla="*/ 61134 w 271600"/>
                  <a:gd name="connsiteY24" fmla="*/ 853526 h 860019"/>
                  <a:gd name="connsiteX25" fmla="*/ 46239 w 271600"/>
                  <a:gd name="connsiteY25" fmla="*/ 840288 h 860019"/>
                  <a:gd name="connsiteX26" fmla="*/ 32475 w 271600"/>
                  <a:gd name="connsiteY26" fmla="*/ 853287 h 860019"/>
                  <a:gd name="connsiteX27" fmla="*/ 17580 w 271600"/>
                  <a:gd name="connsiteY27" fmla="*/ 840048 h 860019"/>
                  <a:gd name="connsiteX28" fmla="*/ 0 w 271600"/>
                  <a:gd name="connsiteY28" fmla="*/ 851887 h 860019"/>
                  <a:gd name="connsiteX29" fmla="*/ 35343 w 271600"/>
                  <a:gd name="connsiteY29" fmla="*/ 7086 h 860019"/>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72700 w 271600"/>
                  <a:gd name="connsiteY18" fmla="*/ 865545 h 865545"/>
                  <a:gd name="connsiteX19" fmla="*/ 143959 w 271600"/>
                  <a:gd name="connsiteY19" fmla="*/ 842864 h 865545"/>
                  <a:gd name="connsiteX20" fmla="*/ 126240 w 271600"/>
                  <a:gd name="connsiteY20" fmla="*/ 860019 h 865545"/>
                  <a:gd name="connsiteX21" fmla="*/ 105977 w 271600"/>
                  <a:gd name="connsiteY21" fmla="*/ 842141 h 865545"/>
                  <a:gd name="connsiteX22" fmla="*/ 91366 w 271600"/>
                  <a:gd name="connsiteY22" fmla="*/ 859458 h 865545"/>
                  <a:gd name="connsiteX23" fmla="*/ 73000 w 271600"/>
                  <a:gd name="connsiteY23" fmla="*/ 841053 h 865545"/>
                  <a:gd name="connsiteX24" fmla="*/ 61134 w 271600"/>
                  <a:gd name="connsiteY24" fmla="*/ 853526 h 865545"/>
                  <a:gd name="connsiteX25" fmla="*/ 46239 w 271600"/>
                  <a:gd name="connsiteY25" fmla="*/ 840288 h 865545"/>
                  <a:gd name="connsiteX26" fmla="*/ 32475 w 271600"/>
                  <a:gd name="connsiteY26" fmla="*/ 853287 h 865545"/>
                  <a:gd name="connsiteX27" fmla="*/ 17580 w 271600"/>
                  <a:gd name="connsiteY27" fmla="*/ 840048 h 865545"/>
                  <a:gd name="connsiteX28" fmla="*/ 0 w 271600"/>
                  <a:gd name="connsiteY28" fmla="*/ 851887 h 865545"/>
                  <a:gd name="connsiteX29" fmla="*/ 35343 w 271600"/>
                  <a:gd name="connsiteY29"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7724 w 271600"/>
                  <a:gd name="connsiteY18" fmla="*/ 863727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3525 w 271600"/>
                  <a:gd name="connsiteY18" fmla="*/ 848551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217703 w 271600"/>
                  <a:gd name="connsiteY18" fmla="*/ 851051 h 865545"/>
                  <a:gd name="connsiteX19" fmla="*/ 193525 w 271600"/>
                  <a:gd name="connsiteY19" fmla="*/ 848551 h 865545"/>
                  <a:gd name="connsiteX20" fmla="*/ 172700 w 271600"/>
                  <a:gd name="connsiteY20" fmla="*/ 865545 h 865545"/>
                  <a:gd name="connsiteX21" fmla="*/ 143959 w 271600"/>
                  <a:gd name="connsiteY21" fmla="*/ 842864 h 865545"/>
                  <a:gd name="connsiteX22" fmla="*/ 126240 w 271600"/>
                  <a:gd name="connsiteY22" fmla="*/ 860019 h 865545"/>
                  <a:gd name="connsiteX23" fmla="*/ 105977 w 271600"/>
                  <a:gd name="connsiteY23" fmla="*/ 842141 h 865545"/>
                  <a:gd name="connsiteX24" fmla="*/ 91366 w 271600"/>
                  <a:gd name="connsiteY24" fmla="*/ 859458 h 865545"/>
                  <a:gd name="connsiteX25" fmla="*/ 73000 w 271600"/>
                  <a:gd name="connsiteY25" fmla="*/ 841053 h 865545"/>
                  <a:gd name="connsiteX26" fmla="*/ 61134 w 271600"/>
                  <a:gd name="connsiteY26" fmla="*/ 853526 h 865545"/>
                  <a:gd name="connsiteX27" fmla="*/ 46239 w 271600"/>
                  <a:gd name="connsiteY27" fmla="*/ 840288 h 865545"/>
                  <a:gd name="connsiteX28" fmla="*/ 32475 w 271600"/>
                  <a:gd name="connsiteY28" fmla="*/ 853287 h 865545"/>
                  <a:gd name="connsiteX29" fmla="*/ 17580 w 271600"/>
                  <a:gd name="connsiteY29" fmla="*/ 840048 h 865545"/>
                  <a:gd name="connsiteX30" fmla="*/ 0 w 271600"/>
                  <a:gd name="connsiteY30" fmla="*/ 851887 h 865545"/>
                  <a:gd name="connsiteX31" fmla="*/ 35343 w 271600"/>
                  <a:gd name="connsiteY31" fmla="*/ 7086 h 865545"/>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72700 w 271600"/>
                  <a:gd name="connsiteY20" fmla="*/ 865545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7067 w 271600"/>
                  <a:gd name="connsiteY21" fmla="*/ 843025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1600" h="867116">
                    <a:moveTo>
                      <a:pt x="35343" y="7086"/>
                    </a:moveTo>
                    <a:lnTo>
                      <a:pt x="56179" y="23694"/>
                    </a:lnTo>
                    <a:lnTo>
                      <a:pt x="68003" y="0"/>
                    </a:lnTo>
                    <a:lnTo>
                      <a:pt x="79145" y="25509"/>
                    </a:lnTo>
                    <a:lnTo>
                      <a:pt x="102191" y="1772"/>
                    </a:lnTo>
                    <a:lnTo>
                      <a:pt x="108490" y="24537"/>
                    </a:lnTo>
                    <a:lnTo>
                      <a:pt x="123947" y="2901"/>
                    </a:lnTo>
                    <a:lnTo>
                      <a:pt x="133717" y="30832"/>
                    </a:lnTo>
                    <a:lnTo>
                      <a:pt x="153655" y="6934"/>
                    </a:lnTo>
                    <a:lnTo>
                      <a:pt x="167219" y="33815"/>
                    </a:lnTo>
                    <a:lnTo>
                      <a:pt x="179730" y="8910"/>
                    </a:lnTo>
                    <a:lnTo>
                      <a:pt x="198299" y="35428"/>
                    </a:lnTo>
                    <a:lnTo>
                      <a:pt x="212546" y="13105"/>
                    </a:lnTo>
                    <a:lnTo>
                      <a:pt x="223848" y="35506"/>
                    </a:lnTo>
                    <a:lnTo>
                      <a:pt x="239306" y="13870"/>
                    </a:lnTo>
                    <a:lnTo>
                      <a:pt x="250974" y="41276"/>
                    </a:lnTo>
                    <a:lnTo>
                      <a:pt x="271600" y="18618"/>
                    </a:lnTo>
                    <a:cubicBezTo>
                      <a:pt x="271140" y="246421"/>
                      <a:pt x="244660" y="626431"/>
                      <a:pt x="244200" y="854234"/>
                    </a:cubicBezTo>
                    <a:lnTo>
                      <a:pt x="215000" y="867116"/>
                    </a:lnTo>
                    <a:lnTo>
                      <a:pt x="193525" y="848551"/>
                    </a:lnTo>
                    <a:lnTo>
                      <a:pt x="167170" y="864012"/>
                    </a:lnTo>
                    <a:lnTo>
                      <a:pt x="147067" y="843025"/>
                    </a:lnTo>
                    <a:lnTo>
                      <a:pt x="126240" y="860019"/>
                    </a:lnTo>
                    <a:lnTo>
                      <a:pt x="105977" y="842141"/>
                    </a:lnTo>
                    <a:lnTo>
                      <a:pt x="91366" y="859458"/>
                    </a:lnTo>
                    <a:lnTo>
                      <a:pt x="73000" y="841053"/>
                    </a:lnTo>
                    <a:lnTo>
                      <a:pt x="61134" y="853526"/>
                    </a:lnTo>
                    <a:lnTo>
                      <a:pt x="46239" y="840288"/>
                    </a:lnTo>
                    <a:lnTo>
                      <a:pt x="32475" y="853287"/>
                    </a:lnTo>
                    <a:lnTo>
                      <a:pt x="17580" y="840048"/>
                    </a:lnTo>
                    <a:lnTo>
                      <a:pt x="0" y="851887"/>
                    </a:lnTo>
                    <a:cubicBezTo>
                      <a:pt x="1334" y="620930"/>
                      <a:pt x="34009" y="238043"/>
                      <a:pt x="35343" y="7086"/>
                    </a:cubicBezTo>
                    <a:close/>
                  </a:path>
                </a:pathLst>
              </a:custGeom>
              <a:solidFill>
                <a:schemeClr val="tx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73" name="Group 72">
            <a:extLst>
              <a:ext uri="{FF2B5EF4-FFF2-40B4-BE49-F238E27FC236}">
                <a16:creationId xmlns:a16="http://schemas.microsoft.com/office/drawing/2014/main" id="{CDD68BEA-700F-4008-8D4A-FC4A32869E04}"/>
              </a:ext>
            </a:extLst>
          </p:cNvPr>
          <p:cNvGrpSpPr/>
          <p:nvPr/>
        </p:nvGrpSpPr>
        <p:grpSpPr>
          <a:xfrm>
            <a:off x="8403079" y="1839296"/>
            <a:ext cx="2323841" cy="3885598"/>
            <a:chOff x="8036085" y="2023229"/>
            <a:chExt cx="2323841" cy="3885598"/>
          </a:xfrm>
        </p:grpSpPr>
        <p:sp>
          <p:nvSpPr>
            <p:cNvPr id="36" name="Rectangle 35">
              <a:extLst>
                <a:ext uri="{FF2B5EF4-FFF2-40B4-BE49-F238E27FC236}">
                  <a16:creationId xmlns:a16="http://schemas.microsoft.com/office/drawing/2014/main" id="{F9885ABA-2CB7-4A1E-BDA5-7231F85231CB}"/>
                </a:ext>
              </a:extLst>
            </p:cNvPr>
            <p:cNvSpPr/>
            <p:nvPr/>
          </p:nvSpPr>
          <p:spPr>
            <a:xfrm>
              <a:off x="8036085" y="5262496"/>
              <a:ext cx="2323841" cy="646331"/>
            </a:xfrm>
            <a:prstGeom prst="rect">
              <a:avLst/>
            </a:prstGeom>
          </p:spPr>
          <p:txBody>
            <a:bodyPr wrap="square">
              <a:spAutoFit/>
            </a:bodyPr>
            <a:lstStyle/>
            <a:p>
              <a:pPr algn="ctr"/>
              <a:r>
                <a:rPr lang="en-US" b="0" i="0" dirty="0">
                  <a:effectLst/>
                </a:rPr>
                <a:t> &gt;30% null data across 551,585 entries</a:t>
              </a:r>
              <a:endParaRPr lang="en-US" dirty="0">
                <a:solidFill>
                  <a:schemeClr val="bg1">
                    <a:lumMod val="65000"/>
                  </a:schemeClr>
                </a:solidFill>
                <a:cs typeface="Arial" panose="020B0604020202020204" pitchFamily="34" charset="0"/>
              </a:endParaRPr>
            </a:p>
          </p:txBody>
        </p:sp>
        <p:grpSp>
          <p:nvGrpSpPr>
            <p:cNvPr id="37" name="Group 36">
              <a:extLst>
                <a:ext uri="{FF2B5EF4-FFF2-40B4-BE49-F238E27FC236}">
                  <a16:creationId xmlns:a16="http://schemas.microsoft.com/office/drawing/2014/main" id="{6EB87A96-FF78-4B87-9B5B-35052854AB0A}"/>
                </a:ext>
              </a:extLst>
            </p:cNvPr>
            <p:cNvGrpSpPr/>
            <p:nvPr/>
          </p:nvGrpSpPr>
          <p:grpSpPr>
            <a:xfrm>
              <a:off x="8286843" y="2023229"/>
              <a:ext cx="1910059" cy="2928731"/>
              <a:chOff x="9433373" y="1848148"/>
              <a:chExt cx="1848794" cy="2574376"/>
            </a:xfrm>
          </p:grpSpPr>
          <p:grpSp>
            <p:nvGrpSpPr>
              <p:cNvPr id="38" name="Group 37">
                <a:extLst>
                  <a:ext uri="{FF2B5EF4-FFF2-40B4-BE49-F238E27FC236}">
                    <a16:creationId xmlns:a16="http://schemas.microsoft.com/office/drawing/2014/main" id="{BA2C782F-E29F-4659-8E5F-D6B0CCCBE28C}"/>
                  </a:ext>
                </a:extLst>
              </p:cNvPr>
              <p:cNvGrpSpPr/>
              <p:nvPr/>
            </p:nvGrpSpPr>
            <p:grpSpPr>
              <a:xfrm>
                <a:off x="9433373" y="2122736"/>
                <a:ext cx="1848794" cy="2299788"/>
                <a:chOff x="9433373" y="2122736"/>
                <a:chExt cx="1848794" cy="2299788"/>
              </a:xfrm>
            </p:grpSpPr>
            <p:grpSp>
              <p:nvGrpSpPr>
                <p:cNvPr id="40" name="Group 39">
                  <a:extLst>
                    <a:ext uri="{FF2B5EF4-FFF2-40B4-BE49-F238E27FC236}">
                      <a16:creationId xmlns:a16="http://schemas.microsoft.com/office/drawing/2014/main" id="{C1A845B8-42E2-4208-AC09-B8B75AF197E6}"/>
                    </a:ext>
                  </a:extLst>
                </p:cNvPr>
                <p:cNvGrpSpPr/>
                <p:nvPr/>
              </p:nvGrpSpPr>
              <p:grpSpPr>
                <a:xfrm>
                  <a:off x="9433373" y="2122736"/>
                  <a:ext cx="1848794" cy="2299788"/>
                  <a:chOff x="6082749" y="1840412"/>
                  <a:chExt cx="1848794" cy="2299788"/>
                </a:xfrm>
              </p:grpSpPr>
              <p:sp>
                <p:nvSpPr>
                  <p:cNvPr id="42" name="Freeform 117">
                    <a:extLst>
                      <a:ext uri="{FF2B5EF4-FFF2-40B4-BE49-F238E27FC236}">
                        <a16:creationId xmlns:a16="http://schemas.microsoft.com/office/drawing/2014/main" id="{67F530D7-37C8-4A1B-90DB-ECC78B105439}"/>
                      </a:ext>
                    </a:extLst>
                  </p:cNvPr>
                  <p:cNvSpPr/>
                  <p:nvPr/>
                </p:nvSpPr>
                <p:spPr>
                  <a:xfrm>
                    <a:off x="6082749" y="1840412"/>
                    <a:ext cx="1848794" cy="2299788"/>
                  </a:xfrm>
                  <a:custGeom>
                    <a:avLst/>
                    <a:gdLst>
                      <a:gd name="connsiteX0" fmla="*/ 816132 w 1848794"/>
                      <a:gd name="connsiteY0" fmla="*/ 0 h 2299788"/>
                      <a:gd name="connsiteX1" fmla="*/ 1848794 w 1848794"/>
                      <a:gd name="connsiteY1" fmla="*/ 0 h 2299788"/>
                      <a:gd name="connsiteX2" fmla="*/ 1848794 w 1848794"/>
                      <a:gd name="connsiteY2" fmla="*/ 2299787 h 2299788"/>
                      <a:gd name="connsiteX3" fmla="*/ 1055044 w 1848794"/>
                      <a:gd name="connsiteY3" fmla="*/ 2299787 h 2299788"/>
                      <a:gd name="connsiteX4" fmla="*/ 1055044 w 1848794"/>
                      <a:gd name="connsiteY4" fmla="*/ 2299788 h 2299788"/>
                      <a:gd name="connsiteX5" fmla="*/ 22382 w 1848794"/>
                      <a:gd name="connsiteY5" fmla="*/ 2299788 h 2299788"/>
                      <a:gd name="connsiteX6" fmla="*/ 19050 w 1848794"/>
                      <a:gd name="connsiteY6" fmla="*/ 2208925 h 2299788"/>
                      <a:gd name="connsiteX7" fmla="*/ 16669 w 1848794"/>
                      <a:gd name="connsiteY7" fmla="*/ 2126727 h 2299788"/>
                      <a:gd name="connsiteX8" fmla="*/ 19050 w 1848794"/>
                      <a:gd name="connsiteY8" fmla="*/ 2088959 h 2299788"/>
                      <a:gd name="connsiteX9" fmla="*/ 11907 w 1848794"/>
                      <a:gd name="connsiteY9" fmla="*/ 2027866 h 2299788"/>
                      <a:gd name="connsiteX10" fmla="*/ 7144 w 1848794"/>
                      <a:gd name="connsiteY10" fmla="*/ 1849028 h 2299788"/>
                      <a:gd name="connsiteX11" fmla="*/ 4763 w 1848794"/>
                      <a:gd name="connsiteY11" fmla="*/ 1783491 h 2299788"/>
                      <a:gd name="connsiteX12" fmla="*/ 4762 w 1848794"/>
                      <a:gd name="connsiteY12" fmla="*/ 1719065 h 2299788"/>
                      <a:gd name="connsiteX13" fmla="*/ 4762 w 1848794"/>
                      <a:gd name="connsiteY13" fmla="*/ 1583549 h 2299788"/>
                      <a:gd name="connsiteX14" fmla="*/ 2381 w 1848794"/>
                      <a:gd name="connsiteY14" fmla="*/ 1523565 h 2299788"/>
                      <a:gd name="connsiteX15" fmla="*/ 0 w 1848794"/>
                      <a:gd name="connsiteY15" fmla="*/ 1472469 h 2299788"/>
                      <a:gd name="connsiteX16" fmla="*/ 0 w 1848794"/>
                      <a:gd name="connsiteY16" fmla="*/ 1395825 h 2299788"/>
                      <a:gd name="connsiteX17" fmla="*/ 2381 w 1848794"/>
                      <a:gd name="connsiteY17" fmla="*/ 1195882 h 2299788"/>
                      <a:gd name="connsiteX18" fmla="*/ 9525 w 1848794"/>
                      <a:gd name="connsiteY18" fmla="*/ 1111461 h 2299788"/>
                      <a:gd name="connsiteX19" fmla="*/ 7144 w 1848794"/>
                      <a:gd name="connsiteY19" fmla="*/ 812658 h 2299788"/>
                      <a:gd name="connsiteX20" fmla="*/ 4763 w 1848794"/>
                      <a:gd name="connsiteY20" fmla="*/ 707132 h 2299788"/>
                      <a:gd name="connsiteX21" fmla="*/ 4762 w 1848794"/>
                      <a:gd name="connsiteY21" fmla="*/ 682695 h 2299788"/>
                      <a:gd name="connsiteX22" fmla="*/ 2381 w 1848794"/>
                      <a:gd name="connsiteY22" fmla="*/ 569394 h 2299788"/>
                      <a:gd name="connsiteX23" fmla="*/ 2380 w 1848794"/>
                      <a:gd name="connsiteY23" fmla="*/ 466090 h 2299788"/>
                      <a:gd name="connsiteX24" fmla="*/ 21430 w 1848794"/>
                      <a:gd name="connsiteY24" fmla="*/ 375006 h 2299788"/>
                      <a:gd name="connsiteX25" fmla="*/ 40480 w 1848794"/>
                      <a:gd name="connsiteY25" fmla="*/ 253929 h 2299788"/>
                      <a:gd name="connsiteX26" fmla="*/ 26192 w 1848794"/>
                      <a:gd name="connsiteY26" fmla="*/ 202831 h 2299788"/>
                      <a:gd name="connsiteX27" fmla="*/ 33336 w 1848794"/>
                      <a:gd name="connsiteY27" fmla="*/ 179505 h 2299788"/>
                      <a:gd name="connsiteX28" fmla="*/ 52387 w 1848794"/>
                      <a:gd name="connsiteY28" fmla="*/ 140628 h 2299788"/>
                      <a:gd name="connsiteX29" fmla="*/ 21429 w 1848794"/>
                      <a:gd name="connsiteY29" fmla="*/ 67315 h 2299788"/>
                      <a:gd name="connsiteX30" fmla="*/ 22382 w 1848794"/>
                      <a:gd name="connsiteY30" fmla="*/ 1 h 2299788"/>
                      <a:gd name="connsiteX31" fmla="*/ 816132 w 1848794"/>
                      <a:gd name="connsiteY31" fmla="*/ 1 h 2299788"/>
                      <a:gd name="connsiteX32" fmla="*/ 816132 w 1848794"/>
                      <a:gd name="connsiteY32" fmla="*/ 0 h 229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8794" h="2299788">
                        <a:moveTo>
                          <a:pt x="816132" y="0"/>
                        </a:moveTo>
                        <a:lnTo>
                          <a:pt x="1848794" y="0"/>
                        </a:lnTo>
                        <a:lnTo>
                          <a:pt x="1848794" y="2299787"/>
                        </a:lnTo>
                        <a:lnTo>
                          <a:pt x="1055044" y="2299787"/>
                        </a:lnTo>
                        <a:lnTo>
                          <a:pt x="1055044" y="2299788"/>
                        </a:lnTo>
                        <a:lnTo>
                          <a:pt x="22382" y="2299788"/>
                        </a:lnTo>
                        <a:lnTo>
                          <a:pt x="19050" y="2208925"/>
                        </a:lnTo>
                        <a:cubicBezTo>
                          <a:pt x="89694" y="2183747"/>
                          <a:pt x="72232" y="2125246"/>
                          <a:pt x="16669" y="2126727"/>
                        </a:cubicBezTo>
                        <a:lnTo>
                          <a:pt x="19050" y="2088959"/>
                        </a:lnTo>
                        <a:cubicBezTo>
                          <a:pt x="78582" y="2076370"/>
                          <a:pt x="28576" y="2049340"/>
                          <a:pt x="11907" y="2027866"/>
                        </a:cubicBezTo>
                        <a:cubicBezTo>
                          <a:pt x="10319" y="1968253"/>
                          <a:pt x="32544" y="1866430"/>
                          <a:pt x="7144" y="1849028"/>
                        </a:cubicBezTo>
                        <a:lnTo>
                          <a:pt x="4763" y="1783491"/>
                        </a:lnTo>
                        <a:cubicBezTo>
                          <a:pt x="45245" y="1756462"/>
                          <a:pt x="21431" y="1731654"/>
                          <a:pt x="4762" y="1719065"/>
                        </a:cubicBezTo>
                        <a:lnTo>
                          <a:pt x="4762" y="1583549"/>
                        </a:lnTo>
                        <a:cubicBezTo>
                          <a:pt x="40481" y="1556890"/>
                          <a:pt x="2381" y="1543559"/>
                          <a:pt x="2381" y="1523565"/>
                        </a:cubicBezTo>
                        <a:lnTo>
                          <a:pt x="0" y="1472469"/>
                        </a:lnTo>
                        <a:cubicBezTo>
                          <a:pt x="0" y="1446921"/>
                          <a:pt x="33338" y="1439146"/>
                          <a:pt x="0" y="1395825"/>
                        </a:cubicBezTo>
                        <a:cubicBezTo>
                          <a:pt x="22226" y="1356947"/>
                          <a:pt x="1587" y="1262529"/>
                          <a:pt x="2381" y="1195882"/>
                        </a:cubicBezTo>
                        <a:cubicBezTo>
                          <a:pt x="31749" y="1164038"/>
                          <a:pt x="11113" y="1136639"/>
                          <a:pt x="9525" y="1111461"/>
                        </a:cubicBezTo>
                        <a:cubicBezTo>
                          <a:pt x="-5557" y="1018525"/>
                          <a:pt x="7939" y="911149"/>
                          <a:pt x="7144" y="812658"/>
                        </a:cubicBezTo>
                        <a:cubicBezTo>
                          <a:pt x="6350" y="777483"/>
                          <a:pt x="65088" y="725645"/>
                          <a:pt x="4763" y="707132"/>
                        </a:cubicBezTo>
                        <a:lnTo>
                          <a:pt x="4762" y="682695"/>
                        </a:lnTo>
                        <a:cubicBezTo>
                          <a:pt x="37306" y="643816"/>
                          <a:pt x="794" y="648260"/>
                          <a:pt x="2381" y="569394"/>
                        </a:cubicBezTo>
                        <a:lnTo>
                          <a:pt x="2380" y="466090"/>
                        </a:lnTo>
                        <a:cubicBezTo>
                          <a:pt x="38099" y="442023"/>
                          <a:pt x="28574" y="426842"/>
                          <a:pt x="21430" y="375006"/>
                        </a:cubicBezTo>
                        <a:lnTo>
                          <a:pt x="40480" y="253929"/>
                        </a:lnTo>
                        <a:lnTo>
                          <a:pt x="26192" y="202831"/>
                        </a:lnTo>
                        <a:cubicBezTo>
                          <a:pt x="24605" y="200241"/>
                          <a:pt x="34923" y="182097"/>
                          <a:pt x="33336" y="179505"/>
                        </a:cubicBezTo>
                        <a:lnTo>
                          <a:pt x="52387" y="140628"/>
                        </a:lnTo>
                        <a:lnTo>
                          <a:pt x="21429" y="67315"/>
                        </a:lnTo>
                        <a:lnTo>
                          <a:pt x="22382" y="1"/>
                        </a:lnTo>
                        <a:lnTo>
                          <a:pt x="816132" y="1"/>
                        </a:lnTo>
                        <a:lnTo>
                          <a:pt x="816132"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28FB1B4E-2919-4CC3-B2F4-3AB640228D37}"/>
                      </a:ext>
                    </a:extLst>
                  </p:cNvPr>
                  <p:cNvGrpSpPr/>
                  <p:nvPr/>
                </p:nvGrpSpPr>
                <p:grpSpPr>
                  <a:xfrm>
                    <a:off x="6234114" y="1942557"/>
                    <a:ext cx="85724" cy="2095499"/>
                    <a:chOff x="6234114" y="1933575"/>
                    <a:chExt cx="85724" cy="2095499"/>
                  </a:xfrm>
                </p:grpSpPr>
                <p:sp>
                  <p:nvSpPr>
                    <p:cNvPr id="44" name="Oval 43">
                      <a:extLst>
                        <a:ext uri="{FF2B5EF4-FFF2-40B4-BE49-F238E27FC236}">
                          <a16:creationId xmlns:a16="http://schemas.microsoft.com/office/drawing/2014/main" id="{7D0872E1-FAE3-4215-9B85-B0EEE84E05E9}"/>
                        </a:ext>
                      </a:extLst>
                    </p:cNvPr>
                    <p:cNvSpPr/>
                    <p:nvPr/>
                  </p:nvSpPr>
                  <p:spPr>
                    <a:xfrm>
                      <a:off x="6234114" y="1933575"/>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3F7D3D49-E303-44A5-A66C-711D95D60905}"/>
                        </a:ext>
                      </a:extLst>
                    </p:cNvPr>
                    <p:cNvSpPr/>
                    <p:nvPr/>
                  </p:nvSpPr>
                  <p:spPr>
                    <a:xfrm>
                      <a:off x="6234114" y="394335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9F5F6F24-B61F-4475-9BF7-333D42BB2425}"/>
                        </a:ext>
                      </a:extLst>
                    </p:cNvPr>
                    <p:cNvSpPr/>
                    <p:nvPr/>
                  </p:nvSpPr>
                  <p:spPr>
                    <a:xfrm>
                      <a:off x="6234114" y="3656241"/>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CEAFE004-D9B6-4CBD-B04D-E82A1A53A230}"/>
                        </a:ext>
                      </a:extLst>
                    </p:cNvPr>
                    <p:cNvSpPr/>
                    <p:nvPr/>
                  </p:nvSpPr>
                  <p:spPr>
                    <a:xfrm>
                      <a:off x="6234114" y="336913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CC3F69C5-4D9B-41B7-A8DC-BE0AFE0F9699}"/>
                        </a:ext>
                      </a:extLst>
                    </p:cNvPr>
                    <p:cNvSpPr/>
                    <p:nvPr/>
                  </p:nvSpPr>
                  <p:spPr>
                    <a:xfrm>
                      <a:off x="6234114" y="3082019"/>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EDE3111C-EBFC-4BEB-BA65-FCE2E4300108}"/>
                        </a:ext>
                      </a:extLst>
                    </p:cNvPr>
                    <p:cNvSpPr/>
                    <p:nvPr/>
                  </p:nvSpPr>
                  <p:spPr>
                    <a:xfrm>
                      <a:off x="6234114" y="279490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E7D6E295-39F9-40AE-BF07-10928EDBD23F}"/>
                        </a:ext>
                      </a:extLst>
                    </p:cNvPr>
                    <p:cNvSpPr/>
                    <p:nvPr/>
                  </p:nvSpPr>
                  <p:spPr>
                    <a:xfrm>
                      <a:off x="6234114" y="2507797"/>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A459168-D6AA-41E6-BE73-E002CD088170}"/>
                        </a:ext>
                      </a:extLst>
                    </p:cNvPr>
                    <p:cNvSpPr/>
                    <p:nvPr/>
                  </p:nvSpPr>
                  <p:spPr>
                    <a:xfrm>
                      <a:off x="6234114" y="2220686"/>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41" name="TextBox 40">
                  <a:extLst>
                    <a:ext uri="{FF2B5EF4-FFF2-40B4-BE49-F238E27FC236}">
                      <a16:creationId xmlns:a16="http://schemas.microsoft.com/office/drawing/2014/main" id="{8BC5E986-89DB-4C4C-8BE6-BC0F304A4683}"/>
                    </a:ext>
                  </a:extLst>
                </p:cNvPr>
                <p:cNvSpPr txBox="1"/>
                <p:nvPr/>
              </p:nvSpPr>
              <p:spPr>
                <a:xfrm>
                  <a:off x="9559788" y="2830572"/>
                  <a:ext cx="1595962" cy="405807"/>
                </a:xfrm>
                <a:prstGeom prst="rect">
                  <a:avLst/>
                </a:prstGeom>
                <a:noFill/>
              </p:spPr>
              <p:txBody>
                <a:bodyPr wrap="none" rtlCol="0">
                  <a:spAutoFit/>
                </a:bodyPr>
                <a:lstStyle/>
                <a:p>
                  <a:pPr algn="ctr"/>
                  <a:r>
                    <a:rPr lang="en-US" sz="2400" dirty="0">
                      <a:solidFill>
                        <a:schemeClr val="bg1"/>
                      </a:solidFill>
                      <a:cs typeface="Arial" panose="020B0604020202020204" pitchFamily="34" charset="0"/>
                    </a:rPr>
                    <a:t>Challenges</a:t>
                  </a:r>
                  <a:r>
                    <a:rPr lang="en-US" sz="2000" dirty="0">
                      <a:solidFill>
                        <a:schemeClr val="bg1"/>
                      </a:solidFill>
                      <a:cs typeface="Arial" panose="020B0604020202020204" pitchFamily="34" charset="0"/>
                    </a:rPr>
                    <a:t>?</a:t>
                  </a:r>
                </a:p>
              </p:txBody>
            </p:sp>
          </p:grpSp>
          <p:sp>
            <p:nvSpPr>
              <p:cNvPr id="39" name="Rectangle 27">
                <a:extLst>
                  <a:ext uri="{FF2B5EF4-FFF2-40B4-BE49-F238E27FC236}">
                    <a16:creationId xmlns:a16="http://schemas.microsoft.com/office/drawing/2014/main" id="{3E16DBEE-BDB8-47B2-9C38-C615738212EE}"/>
                  </a:ext>
                </a:extLst>
              </p:cNvPr>
              <p:cNvSpPr/>
              <p:nvPr/>
            </p:nvSpPr>
            <p:spPr>
              <a:xfrm rot="2672031" flipH="1">
                <a:off x="9464253" y="1848148"/>
                <a:ext cx="238742" cy="797314"/>
              </a:xfrm>
              <a:custGeom>
                <a:avLst/>
                <a:gdLst>
                  <a:gd name="connsiteX0" fmla="*/ 0 w 240055"/>
                  <a:gd name="connsiteY0" fmla="*/ 0 h 656823"/>
                  <a:gd name="connsiteX1" fmla="*/ 240055 w 240055"/>
                  <a:gd name="connsiteY1" fmla="*/ 0 h 656823"/>
                  <a:gd name="connsiteX2" fmla="*/ 240055 w 240055"/>
                  <a:gd name="connsiteY2" fmla="*/ 656823 h 656823"/>
                  <a:gd name="connsiteX3" fmla="*/ 0 w 240055"/>
                  <a:gd name="connsiteY3" fmla="*/ 656823 h 656823"/>
                  <a:gd name="connsiteX4" fmla="*/ 0 w 240055"/>
                  <a:gd name="connsiteY4" fmla="*/ 0 h 656823"/>
                  <a:gd name="connsiteX0" fmla="*/ 0 w 241434"/>
                  <a:gd name="connsiteY0" fmla="*/ 26587 h 683410"/>
                  <a:gd name="connsiteX1" fmla="*/ 241434 w 241434"/>
                  <a:gd name="connsiteY1" fmla="*/ 0 h 683410"/>
                  <a:gd name="connsiteX2" fmla="*/ 240055 w 241434"/>
                  <a:gd name="connsiteY2" fmla="*/ 683410 h 683410"/>
                  <a:gd name="connsiteX3" fmla="*/ 0 w 241434"/>
                  <a:gd name="connsiteY3" fmla="*/ 683410 h 683410"/>
                  <a:gd name="connsiteX4" fmla="*/ 0 w 241434"/>
                  <a:gd name="connsiteY4" fmla="*/ 26587 h 683410"/>
                  <a:gd name="connsiteX0" fmla="*/ 4003 w 241434"/>
                  <a:gd name="connsiteY0" fmla="*/ 0 h 692870"/>
                  <a:gd name="connsiteX1" fmla="*/ 241434 w 241434"/>
                  <a:gd name="connsiteY1" fmla="*/ 9460 h 692870"/>
                  <a:gd name="connsiteX2" fmla="*/ 240055 w 241434"/>
                  <a:gd name="connsiteY2" fmla="*/ 692870 h 692870"/>
                  <a:gd name="connsiteX3" fmla="*/ 0 w 241434"/>
                  <a:gd name="connsiteY3" fmla="*/ 692870 h 692870"/>
                  <a:gd name="connsiteX4" fmla="*/ 4003 w 241434"/>
                  <a:gd name="connsiteY4" fmla="*/ 0 h 692870"/>
                  <a:gd name="connsiteX0" fmla="*/ 35343 w 272774"/>
                  <a:gd name="connsiteY0" fmla="*/ 0 h 844801"/>
                  <a:gd name="connsiteX1" fmla="*/ 272774 w 272774"/>
                  <a:gd name="connsiteY1" fmla="*/ 9460 h 844801"/>
                  <a:gd name="connsiteX2" fmla="*/ 271395 w 272774"/>
                  <a:gd name="connsiteY2" fmla="*/ 692870 h 844801"/>
                  <a:gd name="connsiteX3" fmla="*/ 0 w 272774"/>
                  <a:gd name="connsiteY3" fmla="*/ 844801 h 844801"/>
                  <a:gd name="connsiteX4" fmla="*/ 35343 w 272774"/>
                  <a:gd name="connsiteY4" fmla="*/ 0 h 844801"/>
                  <a:gd name="connsiteX0" fmla="*/ 35343 w 272774"/>
                  <a:gd name="connsiteY0" fmla="*/ 0 h 845974"/>
                  <a:gd name="connsiteX1" fmla="*/ 272774 w 272774"/>
                  <a:gd name="connsiteY1" fmla="*/ 9460 h 845974"/>
                  <a:gd name="connsiteX2" fmla="*/ 242127 w 272774"/>
                  <a:gd name="connsiteY2" fmla="*/ 845974 h 845974"/>
                  <a:gd name="connsiteX3" fmla="*/ 0 w 272774"/>
                  <a:gd name="connsiteY3" fmla="*/ 844801 h 845974"/>
                  <a:gd name="connsiteX4" fmla="*/ 35343 w 272774"/>
                  <a:gd name="connsiteY4" fmla="*/ 0 h 845974"/>
                  <a:gd name="connsiteX0" fmla="*/ 35343 w 272774"/>
                  <a:gd name="connsiteY0" fmla="*/ 0 h 847148"/>
                  <a:gd name="connsiteX1" fmla="*/ 272774 w 272774"/>
                  <a:gd name="connsiteY1" fmla="*/ 9460 h 847148"/>
                  <a:gd name="connsiteX2" fmla="*/ 244200 w 272774"/>
                  <a:gd name="connsiteY2" fmla="*/ 847148 h 847148"/>
                  <a:gd name="connsiteX3" fmla="*/ 0 w 272774"/>
                  <a:gd name="connsiteY3" fmla="*/ 844801 h 847148"/>
                  <a:gd name="connsiteX4" fmla="*/ 35343 w 272774"/>
                  <a:gd name="connsiteY4" fmla="*/ 0 h 847148"/>
                  <a:gd name="connsiteX0" fmla="*/ 35343 w 271600"/>
                  <a:gd name="connsiteY0" fmla="*/ 0 h 847148"/>
                  <a:gd name="connsiteX1" fmla="*/ 271600 w 271600"/>
                  <a:gd name="connsiteY1" fmla="*/ 11532 h 847148"/>
                  <a:gd name="connsiteX2" fmla="*/ 244200 w 271600"/>
                  <a:gd name="connsiteY2" fmla="*/ 847148 h 847148"/>
                  <a:gd name="connsiteX3" fmla="*/ 0 w 271600"/>
                  <a:gd name="connsiteY3" fmla="*/ 844801 h 847148"/>
                  <a:gd name="connsiteX4" fmla="*/ 35343 w 271600"/>
                  <a:gd name="connsiteY4" fmla="*/ 0 h 847148"/>
                  <a:gd name="connsiteX0" fmla="*/ 35343 w 271600"/>
                  <a:gd name="connsiteY0" fmla="*/ 0 h 847148"/>
                  <a:gd name="connsiteX1" fmla="*/ 255210 w 271600"/>
                  <a:gd name="connsiteY1" fmla="*/ 12595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56260 w 271600"/>
                  <a:gd name="connsiteY1" fmla="*/ 16389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43303 w 271600"/>
                  <a:gd name="connsiteY1" fmla="*/ 13847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2305 w 271600"/>
                  <a:gd name="connsiteY2" fmla="*/ 20547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22394 w 271600"/>
                  <a:gd name="connsiteY1" fmla="*/ 8400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26229 w 271600"/>
                  <a:gd name="connsiteY1" fmla="*/ 18571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05685 w 271600"/>
                  <a:gd name="connsiteY1" fmla="*/ 18129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210488 w 271600"/>
                  <a:gd name="connsiteY1" fmla="*/ 9652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187359 w 271600"/>
                  <a:gd name="connsiteY1" fmla="*/ 10946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202415 w 271600"/>
                  <a:gd name="connsiteY1" fmla="*/ 21076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76502 w 271600"/>
                  <a:gd name="connsiteY1" fmla="*/ 15992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79730 w 271600"/>
                  <a:gd name="connsiteY1" fmla="*/ 1824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61607 w 271600"/>
                  <a:gd name="connsiteY1" fmla="*/ 2754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68914 w 271600"/>
                  <a:gd name="connsiteY1" fmla="*/ 18091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48005 w 271600"/>
                  <a:gd name="connsiteY1" fmla="*/ 12644 h 847148"/>
                  <a:gd name="connsiteX2" fmla="*/ 168914 w 271600"/>
                  <a:gd name="connsiteY2" fmla="*/ 18091 h 847148"/>
                  <a:gd name="connsiteX3" fmla="*/ 179730 w 271600"/>
                  <a:gd name="connsiteY3" fmla="*/ 1824 h 847148"/>
                  <a:gd name="connsiteX4" fmla="*/ 202415 w 271600"/>
                  <a:gd name="connsiteY4" fmla="*/ 21076 h 847148"/>
                  <a:gd name="connsiteX5" fmla="*/ 212546 w 271600"/>
                  <a:gd name="connsiteY5" fmla="*/ 6019 h 847148"/>
                  <a:gd name="connsiteX6" fmla="*/ 226229 w 271600"/>
                  <a:gd name="connsiteY6" fmla="*/ 18571 h 847148"/>
                  <a:gd name="connsiteX7" fmla="*/ 239306 w 271600"/>
                  <a:gd name="connsiteY7" fmla="*/ 6784 h 847148"/>
                  <a:gd name="connsiteX8" fmla="*/ 252305 w 271600"/>
                  <a:gd name="connsiteY8" fmla="*/ 20547 h 847148"/>
                  <a:gd name="connsiteX9" fmla="*/ 271600 w 271600"/>
                  <a:gd name="connsiteY9" fmla="*/ 11532 h 847148"/>
                  <a:gd name="connsiteX10" fmla="*/ 244200 w 271600"/>
                  <a:gd name="connsiteY10" fmla="*/ 847148 h 847148"/>
                  <a:gd name="connsiteX11" fmla="*/ 0 w 271600"/>
                  <a:gd name="connsiteY11" fmla="*/ 844801 h 847148"/>
                  <a:gd name="connsiteX12" fmla="*/ 35343 w 271600"/>
                  <a:gd name="connsiteY12" fmla="*/ 0 h 847148"/>
                  <a:gd name="connsiteX0" fmla="*/ 35343 w 271600"/>
                  <a:gd name="connsiteY0" fmla="*/ 152 h 847300"/>
                  <a:gd name="connsiteX1" fmla="*/ 153655 w 271600"/>
                  <a:gd name="connsiteY1" fmla="*/ 0 h 847300"/>
                  <a:gd name="connsiteX2" fmla="*/ 168914 w 271600"/>
                  <a:gd name="connsiteY2" fmla="*/ 18243 h 847300"/>
                  <a:gd name="connsiteX3" fmla="*/ 179730 w 271600"/>
                  <a:gd name="connsiteY3" fmla="*/ 1976 h 847300"/>
                  <a:gd name="connsiteX4" fmla="*/ 202415 w 271600"/>
                  <a:gd name="connsiteY4" fmla="*/ 21228 h 847300"/>
                  <a:gd name="connsiteX5" fmla="*/ 212546 w 271600"/>
                  <a:gd name="connsiteY5" fmla="*/ 6171 h 847300"/>
                  <a:gd name="connsiteX6" fmla="*/ 226229 w 271600"/>
                  <a:gd name="connsiteY6" fmla="*/ 18723 h 847300"/>
                  <a:gd name="connsiteX7" fmla="*/ 239306 w 271600"/>
                  <a:gd name="connsiteY7" fmla="*/ 6936 h 847300"/>
                  <a:gd name="connsiteX8" fmla="*/ 252305 w 271600"/>
                  <a:gd name="connsiteY8" fmla="*/ 20699 h 847300"/>
                  <a:gd name="connsiteX9" fmla="*/ 271600 w 271600"/>
                  <a:gd name="connsiteY9" fmla="*/ 11684 h 847300"/>
                  <a:gd name="connsiteX10" fmla="*/ 244200 w 271600"/>
                  <a:gd name="connsiteY10" fmla="*/ 847300 h 847300"/>
                  <a:gd name="connsiteX11" fmla="*/ 0 w 271600"/>
                  <a:gd name="connsiteY11" fmla="*/ 844953 h 847300"/>
                  <a:gd name="connsiteX12" fmla="*/ 35343 w 271600"/>
                  <a:gd name="connsiteY12" fmla="*/ 152 h 847300"/>
                  <a:gd name="connsiteX0" fmla="*/ 35343 w 271600"/>
                  <a:gd name="connsiteY0" fmla="*/ 2490 h 849638"/>
                  <a:gd name="connsiteX1" fmla="*/ 132585 w 271600"/>
                  <a:gd name="connsiteY1" fmla="*/ 0 h 849638"/>
                  <a:gd name="connsiteX2" fmla="*/ 153655 w 271600"/>
                  <a:gd name="connsiteY2" fmla="*/ 2338 h 849638"/>
                  <a:gd name="connsiteX3" fmla="*/ 168914 w 271600"/>
                  <a:gd name="connsiteY3" fmla="*/ 20581 h 849638"/>
                  <a:gd name="connsiteX4" fmla="*/ 179730 w 271600"/>
                  <a:gd name="connsiteY4" fmla="*/ 4314 h 849638"/>
                  <a:gd name="connsiteX5" fmla="*/ 202415 w 271600"/>
                  <a:gd name="connsiteY5" fmla="*/ 23566 h 849638"/>
                  <a:gd name="connsiteX6" fmla="*/ 212546 w 271600"/>
                  <a:gd name="connsiteY6" fmla="*/ 8509 h 849638"/>
                  <a:gd name="connsiteX7" fmla="*/ 226229 w 271600"/>
                  <a:gd name="connsiteY7" fmla="*/ 21061 h 849638"/>
                  <a:gd name="connsiteX8" fmla="*/ 239306 w 271600"/>
                  <a:gd name="connsiteY8" fmla="*/ 9274 h 849638"/>
                  <a:gd name="connsiteX9" fmla="*/ 252305 w 271600"/>
                  <a:gd name="connsiteY9" fmla="*/ 23037 h 849638"/>
                  <a:gd name="connsiteX10" fmla="*/ 271600 w 271600"/>
                  <a:gd name="connsiteY10" fmla="*/ 14022 h 849638"/>
                  <a:gd name="connsiteX11" fmla="*/ 244200 w 271600"/>
                  <a:gd name="connsiteY11" fmla="*/ 849638 h 849638"/>
                  <a:gd name="connsiteX12" fmla="*/ 0 w 271600"/>
                  <a:gd name="connsiteY12" fmla="*/ 847291 h 849638"/>
                  <a:gd name="connsiteX13" fmla="*/ 35343 w 271600"/>
                  <a:gd name="connsiteY13" fmla="*/ 2490 h 849638"/>
                  <a:gd name="connsiteX0" fmla="*/ 35343 w 271600"/>
                  <a:gd name="connsiteY0" fmla="*/ 152 h 847300"/>
                  <a:gd name="connsiteX1" fmla="*/ 134726 w 271600"/>
                  <a:gd name="connsiteY1" fmla="*/ 16471 h 847300"/>
                  <a:gd name="connsiteX2" fmla="*/ 153655 w 271600"/>
                  <a:gd name="connsiteY2" fmla="*/ 0 h 847300"/>
                  <a:gd name="connsiteX3" fmla="*/ 168914 w 271600"/>
                  <a:gd name="connsiteY3" fmla="*/ 18243 h 847300"/>
                  <a:gd name="connsiteX4" fmla="*/ 179730 w 271600"/>
                  <a:gd name="connsiteY4" fmla="*/ 1976 h 847300"/>
                  <a:gd name="connsiteX5" fmla="*/ 202415 w 271600"/>
                  <a:gd name="connsiteY5" fmla="*/ 21228 h 847300"/>
                  <a:gd name="connsiteX6" fmla="*/ 212546 w 271600"/>
                  <a:gd name="connsiteY6" fmla="*/ 6171 h 847300"/>
                  <a:gd name="connsiteX7" fmla="*/ 226229 w 271600"/>
                  <a:gd name="connsiteY7" fmla="*/ 18723 h 847300"/>
                  <a:gd name="connsiteX8" fmla="*/ 239306 w 271600"/>
                  <a:gd name="connsiteY8" fmla="*/ 6936 h 847300"/>
                  <a:gd name="connsiteX9" fmla="*/ 252305 w 271600"/>
                  <a:gd name="connsiteY9" fmla="*/ 20699 h 847300"/>
                  <a:gd name="connsiteX10" fmla="*/ 271600 w 271600"/>
                  <a:gd name="connsiteY10" fmla="*/ 11684 h 847300"/>
                  <a:gd name="connsiteX11" fmla="*/ 244200 w 271600"/>
                  <a:gd name="connsiteY11" fmla="*/ 847300 h 847300"/>
                  <a:gd name="connsiteX12" fmla="*/ 0 w 271600"/>
                  <a:gd name="connsiteY12" fmla="*/ 844953 h 847300"/>
                  <a:gd name="connsiteX13" fmla="*/ 35343 w 271600"/>
                  <a:gd name="connsiteY13" fmla="*/ 152 h 847300"/>
                  <a:gd name="connsiteX0" fmla="*/ 35343 w 271600"/>
                  <a:gd name="connsiteY0" fmla="*/ 152 h 847300"/>
                  <a:gd name="connsiteX1" fmla="*/ 116764 w 271600"/>
                  <a:gd name="connsiteY1" fmla="*/ 14293 h 847300"/>
                  <a:gd name="connsiteX2" fmla="*/ 134726 w 271600"/>
                  <a:gd name="connsiteY2" fmla="*/ 16471 h 847300"/>
                  <a:gd name="connsiteX3" fmla="*/ 153655 w 271600"/>
                  <a:gd name="connsiteY3" fmla="*/ 0 h 847300"/>
                  <a:gd name="connsiteX4" fmla="*/ 168914 w 271600"/>
                  <a:gd name="connsiteY4" fmla="*/ 18243 h 847300"/>
                  <a:gd name="connsiteX5" fmla="*/ 179730 w 271600"/>
                  <a:gd name="connsiteY5" fmla="*/ 1976 h 847300"/>
                  <a:gd name="connsiteX6" fmla="*/ 202415 w 271600"/>
                  <a:gd name="connsiteY6" fmla="*/ 21228 h 847300"/>
                  <a:gd name="connsiteX7" fmla="*/ 212546 w 271600"/>
                  <a:gd name="connsiteY7" fmla="*/ 6171 h 847300"/>
                  <a:gd name="connsiteX8" fmla="*/ 226229 w 271600"/>
                  <a:gd name="connsiteY8" fmla="*/ 18723 h 847300"/>
                  <a:gd name="connsiteX9" fmla="*/ 239306 w 271600"/>
                  <a:gd name="connsiteY9" fmla="*/ 6936 h 847300"/>
                  <a:gd name="connsiteX10" fmla="*/ 252305 w 271600"/>
                  <a:gd name="connsiteY10" fmla="*/ 20699 h 847300"/>
                  <a:gd name="connsiteX11" fmla="*/ 271600 w 271600"/>
                  <a:gd name="connsiteY11" fmla="*/ 11684 h 847300"/>
                  <a:gd name="connsiteX12" fmla="*/ 244200 w 271600"/>
                  <a:gd name="connsiteY12" fmla="*/ 847300 h 847300"/>
                  <a:gd name="connsiteX13" fmla="*/ 0 w 271600"/>
                  <a:gd name="connsiteY13" fmla="*/ 844953 h 847300"/>
                  <a:gd name="connsiteX14" fmla="*/ 35343 w 271600"/>
                  <a:gd name="connsiteY14" fmla="*/ 152 h 847300"/>
                  <a:gd name="connsiteX0" fmla="*/ 35343 w 271600"/>
                  <a:gd name="connsiteY0" fmla="*/ 4185 h 851333"/>
                  <a:gd name="connsiteX1" fmla="*/ 123947 w 271600"/>
                  <a:gd name="connsiteY1" fmla="*/ 0 h 851333"/>
                  <a:gd name="connsiteX2" fmla="*/ 134726 w 271600"/>
                  <a:gd name="connsiteY2" fmla="*/ 20504 h 851333"/>
                  <a:gd name="connsiteX3" fmla="*/ 153655 w 271600"/>
                  <a:gd name="connsiteY3" fmla="*/ 4033 h 851333"/>
                  <a:gd name="connsiteX4" fmla="*/ 168914 w 271600"/>
                  <a:gd name="connsiteY4" fmla="*/ 22276 h 851333"/>
                  <a:gd name="connsiteX5" fmla="*/ 179730 w 271600"/>
                  <a:gd name="connsiteY5" fmla="*/ 6009 h 851333"/>
                  <a:gd name="connsiteX6" fmla="*/ 202415 w 271600"/>
                  <a:gd name="connsiteY6" fmla="*/ 25261 h 851333"/>
                  <a:gd name="connsiteX7" fmla="*/ 212546 w 271600"/>
                  <a:gd name="connsiteY7" fmla="*/ 10204 h 851333"/>
                  <a:gd name="connsiteX8" fmla="*/ 226229 w 271600"/>
                  <a:gd name="connsiteY8" fmla="*/ 22756 h 851333"/>
                  <a:gd name="connsiteX9" fmla="*/ 239306 w 271600"/>
                  <a:gd name="connsiteY9" fmla="*/ 10969 h 851333"/>
                  <a:gd name="connsiteX10" fmla="*/ 252305 w 271600"/>
                  <a:gd name="connsiteY10" fmla="*/ 24732 h 851333"/>
                  <a:gd name="connsiteX11" fmla="*/ 271600 w 271600"/>
                  <a:gd name="connsiteY11" fmla="*/ 15717 h 851333"/>
                  <a:gd name="connsiteX12" fmla="*/ 244200 w 271600"/>
                  <a:gd name="connsiteY12" fmla="*/ 851333 h 851333"/>
                  <a:gd name="connsiteX13" fmla="*/ 0 w 271600"/>
                  <a:gd name="connsiteY13" fmla="*/ 848986 h 851333"/>
                  <a:gd name="connsiteX14" fmla="*/ 35343 w 271600"/>
                  <a:gd name="connsiteY14" fmla="*/ 4185 h 851333"/>
                  <a:gd name="connsiteX0" fmla="*/ 35343 w 271600"/>
                  <a:gd name="connsiteY0" fmla="*/ 4185 h 851333"/>
                  <a:gd name="connsiteX1" fmla="*/ 108246 w 271600"/>
                  <a:gd name="connsiteY1" fmla="*/ 2302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111920 w 271600"/>
                  <a:gd name="connsiteY1" fmla="*/ 15581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93272 w 271600"/>
                  <a:gd name="connsiteY1" fmla="*/ 14614 h 851333"/>
                  <a:gd name="connsiteX2" fmla="*/ 111920 w 271600"/>
                  <a:gd name="connsiteY2" fmla="*/ 15581 h 851333"/>
                  <a:gd name="connsiteX3" fmla="*/ 123947 w 271600"/>
                  <a:gd name="connsiteY3" fmla="*/ 0 h 851333"/>
                  <a:gd name="connsiteX4" fmla="*/ 134726 w 271600"/>
                  <a:gd name="connsiteY4" fmla="*/ 20504 h 851333"/>
                  <a:gd name="connsiteX5" fmla="*/ 153655 w 271600"/>
                  <a:gd name="connsiteY5" fmla="*/ 4033 h 851333"/>
                  <a:gd name="connsiteX6" fmla="*/ 168914 w 271600"/>
                  <a:gd name="connsiteY6" fmla="*/ 22276 h 851333"/>
                  <a:gd name="connsiteX7" fmla="*/ 179730 w 271600"/>
                  <a:gd name="connsiteY7" fmla="*/ 6009 h 851333"/>
                  <a:gd name="connsiteX8" fmla="*/ 202415 w 271600"/>
                  <a:gd name="connsiteY8" fmla="*/ 25261 h 851333"/>
                  <a:gd name="connsiteX9" fmla="*/ 212546 w 271600"/>
                  <a:gd name="connsiteY9" fmla="*/ 10204 h 851333"/>
                  <a:gd name="connsiteX10" fmla="*/ 226229 w 271600"/>
                  <a:gd name="connsiteY10" fmla="*/ 22756 h 851333"/>
                  <a:gd name="connsiteX11" fmla="*/ 239306 w 271600"/>
                  <a:gd name="connsiteY11" fmla="*/ 10969 h 851333"/>
                  <a:gd name="connsiteX12" fmla="*/ 252305 w 271600"/>
                  <a:gd name="connsiteY12" fmla="*/ 24732 h 851333"/>
                  <a:gd name="connsiteX13" fmla="*/ 271600 w 271600"/>
                  <a:gd name="connsiteY13" fmla="*/ 15717 h 851333"/>
                  <a:gd name="connsiteX14" fmla="*/ 244200 w 271600"/>
                  <a:gd name="connsiteY14" fmla="*/ 851333 h 851333"/>
                  <a:gd name="connsiteX15" fmla="*/ 0 w 271600"/>
                  <a:gd name="connsiteY15" fmla="*/ 848986 h 851333"/>
                  <a:gd name="connsiteX16" fmla="*/ 35343 w 271600"/>
                  <a:gd name="connsiteY16" fmla="*/ 4185 h 851333"/>
                  <a:gd name="connsiteX0" fmla="*/ 35343 w 271600"/>
                  <a:gd name="connsiteY0" fmla="*/ 5314 h 852462"/>
                  <a:gd name="connsiteX1" fmla="*/ 102191 w 271600"/>
                  <a:gd name="connsiteY1" fmla="*/ 0 h 852462"/>
                  <a:gd name="connsiteX2" fmla="*/ 111920 w 271600"/>
                  <a:gd name="connsiteY2" fmla="*/ 16710 h 852462"/>
                  <a:gd name="connsiteX3" fmla="*/ 123947 w 271600"/>
                  <a:gd name="connsiteY3" fmla="*/ 1129 h 852462"/>
                  <a:gd name="connsiteX4" fmla="*/ 134726 w 271600"/>
                  <a:gd name="connsiteY4" fmla="*/ 21633 h 852462"/>
                  <a:gd name="connsiteX5" fmla="*/ 153655 w 271600"/>
                  <a:gd name="connsiteY5" fmla="*/ 5162 h 852462"/>
                  <a:gd name="connsiteX6" fmla="*/ 168914 w 271600"/>
                  <a:gd name="connsiteY6" fmla="*/ 23405 h 852462"/>
                  <a:gd name="connsiteX7" fmla="*/ 179730 w 271600"/>
                  <a:gd name="connsiteY7" fmla="*/ 7138 h 852462"/>
                  <a:gd name="connsiteX8" fmla="*/ 202415 w 271600"/>
                  <a:gd name="connsiteY8" fmla="*/ 26390 h 852462"/>
                  <a:gd name="connsiteX9" fmla="*/ 212546 w 271600"/>
                  <a:gd name="connsiteY9" fmla="*/ 11333 h 852462"/>
                  <a:gd name="connsiteX10" fmla="*/ 226229 w 271600"/>
                  <a:gd name="connsiteY10" fmla="*/ 23885 h 852462"/>
                  <a:gd name="connsiteX11" fmla="*/ 239306 w 271600"/>
                  <a:gd name="connsiteY11" fmla="*/ 12098 h 852462"/>
                  <a:gd name="connsiteX12" fmla="*/ 252305 w 271600"/>
                  <a:gd name="connsiteY12" fmla="*/ 25861 h 852462"/>
                  <a:gd name="connsiteX13" fmla="*/ 271600 w 271600"/>
                  <a:gd name="connsiteY13" fmla="*/ 16846 h 852462"/>
                  <a:gd name="connsiteX14" fmla="*/ 244200 w 271600"/>
                  <a:gd name="connsiteY14" fmla="*/ 852462 h 852462"/>
                  <a:gd name="connsiteX15" fmla="*/ 0 w 271600"/>
                  <a:gd name="connsiteY15" fmla="*/ 850115 h 852462"/>
                  <a:gd name="connsiteX16" fmla="*/ 35343 w 271600"/>
                  <a:gd name="connsiteY16" fmla="*/ 5314 h 852462"/>
                  <a:gd name="connsiteX0" fmla="*/ 35343 w 271600"/>
                  <a:gd name="connsiteY0" fmla="*/ 5314 h 852462"/>
                  <a:gd name="connsiteX1" fmla="*/ 82857 w 271600"/>
                  <a:gd name="connsiteY1" fmla="*/ 245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81526 w 271600"/>
                  <a:gd name="connsiteY1" fmla="*/ 13888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68044 w 271600"/>
                  <a:gd name="connsiteY1" fmla="*/ 9449 h 852462"/>
                  <a:gd name="connsiteX2" fmla="*/ 81526 w 271600"/>
                  <a:gd name="connsiteY2" fmla="*/ 13888 h 852462"/>
                  <a:gd name="connsiteX3" fmla="*/ 102191 w 271600"/>
                  <a:gd name="connsiteY3" fmla="*/ 0 h 852462"/>
                  <a:gd name="connsiteX4" fmla="*/ 111920 w 271600"/>
                  <a:gd name="connsiteY4" fmla="*/ 16710 h 852462"/>
                  <a:gd name="connsiteX5" fmla="*/ 123947 w 271600"/>
                  <a:gd name="connsiteY5" fmla="*/ 1129 h 852462"/>
                  <a:gd name="connsiteX6" fmla="*/ 134726 w 271600"/>
                  <a:gd name="connsiteY6" fmla="*/ 21633 h 852462"/>
                  <a:gd name="connsiteX7" fmla="*/ 153655 w 271600"/>
                  <a:gd name="connsiteY7" fmla="*/ 5162 h 852462"/>
                  <a:gd name="connsiteX8" fmla="*/ 168914 w 271600"/>
                  <a:gd name="connsiteY8" fmla="*/ 23405 h 852462"/>
                  <a:gd name="connsiteX9" fmla="*/ 179730 w 271600"/>
                  <a:gd name="connsiteY9" fmla="*/ 7138 h 852462"/>
                  <a:gd name="connsiteX10" fmla="*/ 202415 w 271600"/>
                  <a:gd name="connsiteY10" fmla="*/ 26390 h 852462"/>
                  <a:gd name="connsiteX11" fmla="*/ 212546 w 271600"/>
                  <a:gd name="connsiteY11" fmla="*/ 11333 h 852462"/>
                  <a:gd name="connsiteX12" fmla="*/ 226229 w 271600"/>
                  <a:gd name="connsiteY12" fmla="*/ 23885 h 852462"/>
                  <a:gd name="connsiteX13" fmla="*/ 239306 w 271600"/>
                  <a:gd name="connsiteY13" fmla="*/ 12098 h 852462"/>
                  <a:gd name="connsiteX14" fmla="*/ 252305 w 271600"/>
                  <a:gd name="connsiteY14" fmla="*/ 25861 h 852462"/>
                  <a:gd name="connsiteX15" fmla="*/ 271600 w 271600"/>
                  <a:gd name="connsiteY15" fmla="*/ 16846 h 852462"/>
                  <a:gd name="connsiteX16" fmla="*/ 244200 w 271600"/>
                  <a:gd name="connsiteY16" fmla="*/ 852462 h 852462"/>
                  <a:gd name="connsiteX17" fmla="*/ 0 w 271600"/>
                  <a:gd name="connsiteY17" fmla="*/ 850115 h 852462"/>
                  <a:gd name="connsiteX18" fmla="*/ 35343 w 271600"/>
                  <a:gd name="connsiteY18" fmla="*/ 5314 h 852462"/>
                  <a:gd name="connsiteX0" fmla="*/ 35343 w 271600"/>
                  <a:gd name="connsiteY0" fmla="*/ 7086 h 854234"/>
                  <a:gd name="connsiteX1" fmla="*/ 68003 w 271600"/>
                  <a:gd name="connsiteY1" fmla="*/ 0 h 854234"/>
                  <a:gd name="connsiteX2" fmla="*/ 81526 w 271600"/>
                  <a:gd name="connsiteY2" fmla="*/ 15660 h 854234"/>
                  <a:gd name="connsiteX3" fmla="*/ 102191 w 271600"/>
                  <a:gd name="connsiteY3" fmla="*/ 1772 h 854234"/>
                  <a:gd name="connsiteX4" fmla="*/ 111920 w 271600"/>
                  <a:gd name="connsiteY4" fmla="*/ 18482 h 854234"/>
                  <a:gd name="connsiteX5" fmla="*/ 123947 w 271600"/>
                  <a:gd name="connsiteY5" fmla="*/ 2901 h 854234"/>
                  <a:gd name="connsiteX6" fmla="*/ 134726 w 271600"/>
                  <a:gd name="connsiteY6" fmla="*/ 23405 h 854234"/>
                  <a:gd name="connsiteX7" fmla="*/ 153655 w 271600"/>
                  <a:gd name="connsiteY7" fmla="*/ 6934 h 854234"/>
                  <a:gd name="connsiteX8" fmla="*/ 168914 w 271600"/>
                  <a:gd name="connsiteY8" fmla="*/ 25177 h 854234"/>
                  <a:gd name="connsiteX9" fmla="*/ 179730 w 271600"/>
                  <a:gd name="connsiteY9" fmla="*/ 8910 h 854234"/>
                  <a:gd name="connsiteX10" fmla="*/ 202415 w 271600"/>
                  <a:gd name="connsiteY10" fmla="*/ 28162 h 854234"/>
                  <a:gd name="connsiteX11" fmla="*/ 212546 w 271600"/>
                  <a:gd name="connsiteY11" fmla="*/ 13105 h 854234"/>
                  <a:gd name="connsiteX12" fmla="*/ 226229 w 271600"/>
                  <a:gd name="connsiteY12" fmla="*/ 25657 h 854234"/>
                  <a:gd name="connsiteX13" fmla="*/ 239306 w 271600"/>
                  <a:gd name="connsiteY13" fmla="*/ 13870 h 854234"/>
                  <a:gd name="connsiteX14" fmla="*/ 252305 w 271600"/>
                  <a:gd name="connsiteY14" fmla="*/ 27633 h 854234"/>
                  <a:gd name="connsiteX15" fmla="*/ 271600 w 271600"/>
                  <a:gd name="connsiteY15" fmla="*/ 18618 h 854234"/>
                  <a:gd name="connsiteX16" fmla="*/ 244200 w 271600"/>
                  <a:gd name="connsiteY16" fmla="*/ 854234 h 854234"/>
                  <a:gd name="connsiteX17" fmla="*/ 0 w 271600"/>
                  <a:gd name="connsiteY17" fmla="*/ 851887 h 854234"/>
                  <a:gd name="connsiteX18" fmla="*/ 35343 w 271600"/>
                  <a:gd name="connsiteY18" fmla="*/ 7086 h 854234"/>
                  <a:gd name="connsiteX0" fmla="*/ 35343 w 271600"/>
                  <a:gd name="connsiteY0" fmla="*/ 7086 h 854234"/>
                  <a:gd name="connsiteX1" fmla="*/ 53513 w 271600"/>
                  <a:gd name="connsiteY1" fmla="*/ 2988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5815 w 271600"/>
                  <a:gd name="connsiteY1" fmla="*/ 18689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3918 w 271600"/>
                  <a:gd name="connsiteY1" fmla="*/ 1921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700"/>
                  <a:gd name="connsiteX1" fmla="*/ 56179 w 271600"/>
                  <a:gd name="connsiteY1" fmla="*/ 23694 h 854700"/>
                  <a:gd name="connsiteX2" fmla="*/ 68003 w 271600"/>
                  <a:gd name="connsiteY2" fmla="*/ 0 h 854700"/>
                  <a:gd name="connsiteX3" fmla="*/ 79145 w 271600"/>
                  <a:gd name="connsiteY3" fmla="*/ 25509 h 854700"/>
                  <a:gd name="connsiteX4" fmla="*/ 102191 w 271600"/>
                  <a:gd name="connsiteY4" fmla="*/ 1772 h 854700"/>
                  <a:gd name="connsiteX5" fmla="*/ 108490 w 271600"/>
                  <a:gd name="connsiteY5" fmla="*/ 24537 h 854700"/>
                  <a:gd name="connsiteX6" fmla="*/ 123947 w 271600"/>
                  <a:gd name="connsiteY6" fmla="*/ 2901 h 854700"/>
                  <a:gd name="connsiteX7" fmla="*/ 133717 w 271600"/>
                  <a:gd name="connsiteY7" fmla="*/ 30832 h 854700"/>
                  <a:gd name="connsiteX8" fmla="*/ 153655 w 271600"/>
                  <a:gd name="connsiteY8" fmla="*/ 6934 h 854700"/>
                  <a:gd name="connsiteX9" fmla="*/ 167219 w 271600"/>
                  <a:gd name="connsiteY9" fmla="*/ 33815 h 854700"/>
                  <a:gd name="connsiteX10" fmla="*/ 179730 w 271600"/>
                  <a:gd name="connsiteY10" fmla="*/ 8910 h 854700"/>
                  <a:gd name="connsiteX11" fmla="*/ 198299 w 271600"/>
                  <a:gd name="connsiteY11" fmla="*/ 35428 h 854700"/>
                  <a:gd name="connsiteX12" fmla="*/ 212546 w 271600"/>
                  <a:gd name="connsiteY12" fmla="*/ 13105 h 854700"/>
                  <a:gd name="connsiteX13" fmla="*/ 223848 w 271600"/>
                  <a:gd name="connsiteY13" fmla="*/ 35506 h 854700"/>
                  <a:gd name="connsiteX14" fmla="*/ 239306 w 271600"/>
                  <a:gd name="connsiteY14" fmla="*/ 13870 h 854700"/>
                  <a:gd name="connsiteX15" fmla="*/ 250974 w 271600"/>
                  <a:gd name="connsiteY15" fmla="*/ 41276 h 854700"/>
                  <a:gd name="connsiteX16" fmla="*/ 271600 w 271600"/>
                  <a:gd name="connsiteY16" fmla="*/ 18618 h 854700"/>
                  <a:gd name="connsiteX17" fmla="*/ 244200 w 271600"/>
                  <a:gd name="connsiteY17" fmla="*/ 854234 h 854700"/>
                  <a:gd name="connsiteX18" fmla="*/ 23676 w 271600"/>
                  <a:gd name="connsiteY18" fmla="*/ 854700 h 854700"/>
                  <a:gd name="connsiteX19" fmla="*/ 0 w 271600"/>
                  <a:gd name="connsiteY19" fmla="*/ 851887 h 854700"/>
                  <a:gd name="connsiteX20" fmla="*/ 35343 w 271600"/>
                  <a:gd name="connsiteY20" fmla="*/ 7086 h 854700"/>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17580 w 271600"/>
                  <a:gd name="connsiteY18" fmla="*/ 840048 h 854234"/>
                  <a:gd name="connsiteX19" fmla="*/ 0 w 271600"/>
                  <a:gd name="connsiteY19" fmla="*/ 851887 h 854234"/>
                  <a:gd name="connsiteX20" fmla="*/ 35343 w 271600"/>
                  <a:gd name="connsiteY20"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43655 w 271600"/>
                  <a:gd name="connsiteY18" fmla="*/ 842024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36955 w 271600"/>
                  <a:gd name="connsiteY18" fmla="*/ 851026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9237 w 271600"/>
                  <a:gd name="connsiteY18" fmla="*/ 854051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5563 w 271600"/>
                  <a:gd name="connsiteY18" fmla="*/ 840772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5422 w 271600"/>
                  <a:gd name="connsiteY18" fmla="*/ 842425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61134 w 271600"/>
                  <a:gd name="connsiteY18" fmla="*/ 853526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83576 w 271600"/>
                  <a:gd name="connsiteY18" fmla="*/ 853444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3000 w 271600"/>
                  <a:gd name="connsiteY18" fmla="*/ 841053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96652 w 271600"/>
                  <a:gd name="connsiteY18" fmla="*/ 841657 h 854234"/>
                  <a:gd name="connsiteX19" fmla="*/ 73000 w 271600"/>
                  <a:gd name="connsiteY19" fmla="*/ 841053 h 854234"/>
                  <a:gd name="connsiteX20" fmla="*/ 61134 w 271600"/>
                  <a:gd name="connsiteY20" fmla="*/ 853526 h 854234"/>
                  <a:gd name="connsiteX21" fmla="*/ 46239 w 271600"/>
                  <a:gd name="connsiteY21" fmla="*/ 840288 h 854234"/>
                  <a:gd name="connsiteX22" fmla="*/ 32475 w 271600"/>
                  <a:gd name="connsiteY22" fmla="*/ 853287 h 854234"/>
                  <a:gd name="connsiteX23" fmla="*/ 17580 w 271600"/>
                  <a:gd name="connsiteY23" fmla="*/ 840048 h 854234"/>
                  <a:gd name="connsiteX24" fmla="*/ 0 w 271600"/>
                  <a:gd name="connsiteY24" fmla="*/ 851887 h 854234"/>
                  <a:gd name="connsiteX25" fmla="*/ 35343 w 271600"/>
                  <a:gd name="connsiteY25" fmla="*/ 7086 h 854234"/>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91366 w 271600"/>
                  <a:gd name="connsiteY18" fmla="*/ 859458 h 859458"/>
                  <a:gd name="connsiteX19" fmla="*/ 73000 w 271600"/>
                  <a:gd name="connsiteY19" fmla="*/ 841053 h 859458"/>
                  <a:gd name="connsiteX20" fmla="*/ 61134 w 271600"/>
                  <a:gd name="connsiteY20" fmla="*/ 853526 h 859458"/>
                  <a:gd name="connsiteX21" fmla="*/ 46239 w 271600"/>
                  <a:gd name="connsiteY21" fmla="*/ 840288 h 859458"/>
                  <a:gd name="connsiteX22" fmla="*/ 32475 w 271600"/>
                  <a:gd name="connsiteY22" fmla="*/ 853287 h 859458"/>
                  <a:gd name="connsiteX23" fmla="*/ 17580 w 271600"/>
                  <a:gd name="connsiteY23" fmla="*/ 840048 h 859458"/>
                  <a:gd name="connsiteX24" fmla="*/ 0 w 271600"/>
                  <a:gd name="connsiteY24" fmla="*/ 851887 h 859458"/>
                  <a:gd name="connsiteX25" fmla="*/ 35343 w 271600"/>
                  <a:gd name="connsiteY25"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10176 w 271600"/>
                  <a:gd name="connsiteY18" fmla="*/ 857317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05977 w 271600"/>
                  <a:gd name="connsiteY18" fmla="*/ 842141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27046 w 271600"/>
                  <a:gd name="connsiteY18" fmla="*/ 844479 h 859458"/>
                  <a:gd name="connsiteX19" fmla="*/ 105977 w 271600"/>
                  <a:gd name="connsiteY19" fmla="*/ 842141 h 859458"/>
                  <a:gd name="connsiteX20" fmla="*/ 91366 w 271600"/>
                  <a:gd name="connsiteY20" fmla="*/ 859458 h 859458"/>
                  <a:gd name="connsiteX21" fmla="*/ 73000 w 271600"/>
                  <a:gd name="connsiteY21" fmla="*/ 841053 h 859458"/>
                  <a:gd name="connsiteX22" fmla="*/ 61134 w 271600"/>
                  <a:gd name="connsiteY22" fmla="*/ 853526 h 859458"/>
                  <a:gd name="connsiteX23" fmla="*/ 46239 w 271600"/>
                  <a:gd name="connsiteY23" fmla="*/ 840288 h 859458"/>
                  <a:gd name="connsiteX24" fmla="*/ 32475 w 271600"/>
                  <a:gd name="connsiteY24" fmla="*/ 853287 h 859458"/>
                  <a:gd name="connsiteX25" fmla="*/ 17580 w 271600"/>
                  <a:gd name="connsiteY25" fmla="*/ 840048 h 859458"/>
                  <a:gd name="connsiteX26" fmla="*/ 0 w 271600"/>
                  <a:gd name="connsiteY26" fmla="*/ 851887 h 859458"/>
                  <a:gd name="connsiteX27" fmla="*/ 35343 w 271600"/>
                  <a:gd name="connsiteY27" fmla="*/ 7086 h 859458"/>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26240 w 271600"/>
                  <a:gd name="connsiteY18" fmla="*/ 860019 h 860019"/>
                  <a:gd name="connsiteX19" fmla="*/ 105977 w 271600"/>
                  <a:gd name="connsiteY19" fmla="*/ 842141 h 860019"/>
                  <a:gd name="connsiteX20" fmla="*/ 91366 w 271600"/>
                  <a:gd name="connsiteY20" fmla="*/ 859458 h 860019"/>
                  <a:gd name="connsiteX21" fmla="*/ 73000 w 271600"/>
                  <a:gd name="connsiteY21" fmla="*/ 841053 h 860019"/>
                  <a:gd name="connsiteX22" fmla="*/ 61134 w 271600"/>
                  <a:gd name="connsiteY22" fmla="*/ 853526 h 860019"/>
                  <a:gd name="connsiteX23" fmla="*/ 46239 w 271600"/>
                  <a:gd name="connsiteY23" fmla="*/ 840288 h 860019"/>
                  <a:gd name="connsiteX24" fmla="*/ 32475 w 271600"/>
                  <a:gd name="connsiteY24" fmla="*/ 853287 h 860019"/>
                  <a:gd name="connsiteX25" fmla="*/ 17580 w 271600"/>
                  <a:gd name="connsiteY25" fmla="*/ 840048 h 860019"/>
                  <a:gd name="connsiteX26" fmla="*/ 0 w 271600"/>
                  <a:gd name="connsiteY26" fmla="*/ 851887 h 860019"/>
                  <a:gd name="connsiteX27" fmla="*/ 35343 w 271600"/>
                  <a:gd name="connsiteY27"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53163 w 271600"/>
                  <a:gd name="connsiteY18" fmla="*/ 857676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8278 w 271600"/>
                  <a:gd name="connsiteY18" fmla="*/ 843711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3959 w 271600"/>
                  <a:gd name="connsiteY18" fmla="*/ 842864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76250 w 271600"/>
                  <a:gd name="connsiteY18" fmla="*/ 845161 h 860019"/>
                  <a:gd name="connsiteX19" fmla="*/ 143959 w 271600"/>
                  <a:gd name="connsiteY19" fmla="*/ 842864 h 860019"/>
                  <a:gd name="connsiteX20" fmla="*/ 126240 w 271600"/>
                  <a:gd name="connsiteY20" fmla="*/ 860019 h 860019"/>
                  <a:gd name="connsiteX21" fmla="*/ 105977 w 271600"/>
                  <a:gd name="connsiteY21" fmla="*/ 842141 h 860019"/>
                  <a:gd name="connsiteX22" fmla="*/ 91366 w 271600"/>
                  <a:gd name="connsiteY22" fmla="*/ 859458 h 860019"/>
                  <a:gd name="connsiteX23" fmla="*/ 73000 w 271600"/>
                  <a:gd name="connsiteY23" fmla="*/ 841053 h 860019"/>
                  <a:gd name="connsiteX24" fmla="*/ 61134 w 271600"/>
                  <a:gd name="connsiteY24" fmla="*/ 853526 h 860019"/>
                  <a:gd name="connsiteX25" fmla="*/ 46239 w 271600"/>
                  <a:gd name="connsiteY25" fmla="*/ 840288 h 860019"/>
                  <a:gd name="connsiteX26" fmla="*/ 32475 w 271600"/>
                  <a:gd name="connsiteY26" fmla="*/ 853287 h 860019"/>
                  <a:gd name="connsiteX27" fmla="*/ 17580 w 271600"/>
                  <a:gd name="connsiteY27" fmla="*/ 840048 h 860019"/>
                  <a:gd name="connsiteX28" fmla="*/ 0 w 271600"/>
                  <a:gd name="connsiteY28" fmla="*/ 851887 h 860019"/>
                  <a:gd name="connsiteX29" fmla="*/ 35343 w 271600"/>
                  <a:gd name="connsiteY29" fmla="*/ 7086 h 860019"/>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72700 w 271600"/>
                  <a:gd name="connsiteY18" fmla="*/ 865545 h 865545"/>
                  <a:gd name="connsiteX19" fmla="*/ 143959 w 271600"/>
                  <a:gd name="connsiteY19" fmla="*/ 842864 h 865545"/>
                  <a:gd name="connsiteX20" fmla="*/ 126240 w 271600"/>
                  <a:gd name="connsiteY20" fmla="*/ 860019 h 865545"/>
                  <a:gd name="connsiteX21" fmla="*/ 105977 w 271600"/>
                  <a:gd name="connsiteY21" fmla="*/ 842141 h 865545"/>
                  <a:gd name="connsiteX22" fmla="*/ 91366 w 271600"/>
                  <a:gd name="connsiteY22" fmla="*/ 859458 h 865545"/>
                  <a:gd name="connsiteX23" fmla="*/ 73000 w 271600"/>
                  <a:gd name="connsiteY23" fmla="*/ 841053 h 865545"/>
                  <a:gd name="connsiteX24" fmla="*/ 61134 w 271600"/>
                  <a:gd name="connsiteY24" fmla="*/ 853526 h 865545"/>
                  <a:gd name="connsiteX25" fmla="*/ 46239 w 271600"/>
                  <a:gd name="connsiteY25" fmla="*/ 840288 h 865545"/>
                  <a:gd name="connsiteX26" fmla="*/ 32475 w 271600"/>
                  <a:gd name="connsiteY26" fmla="*/ 853287 h 865545"/>
                  <a:gd name="connsiteX27" fmla="*/ 17580 w 271600"/>
                  <a:gd name="connsiteY27" fmla="*/ 840048 h 865545"/>
                  <a:gd name="connsiteX28" fmla="*/ 0 w 271600"/>
                  <a:gd name="connsiteY28" fmla="*/ 851887 h 865545"/>
                  <a:gd name="connsiteX29" fmla="*/ 35343 w 271600"/>
                  <a:gd name="connsiteY29"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7724 w 271600"/>
                  <a:gd name="connsiteY18" fmla="*/ 863727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3525 w 271600"/>
                  <a:gd name="connsiteY18" fmla="*/ 848551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217703 w 271600"/>
                  <a:gd name="connsiteY18" fmla="*/ 851051 h 865545"/>
                  <a:gd name="connsiteX19" fmla="*/ 193525 w 271600"/>
                  <a:gd name="connsiteY19" fmla="*/ 848551 h 865545"/>
                  <a:gd name="connsiteX20" fmla="*/ 172700 w 271600"/>
                  <a:gd name="connsiteY20" fmla="*/ 865545 h 865545"/>
                  <a:gd name="connsiteX21" fmla="*/ 143959 w 271600"/>
                  <a:gd name="connsiteY21" fmla="*/ 842864 h 865545"/>
                  <a:gd name="connsiteX22" fmla="*/ 126240 w 271600"/>
                  <a:gd name="connsiteY22" fmla="*/ 860019 h 865545"/>
                  <a:gd name="connsiteX23" fmla="*/ 105977 w 271600"/>
                  <a:gd name="connsiteY23" fmla="*/ 842141 h 865545"/>
                  <a:gd name="connsiteX24" fmla="*/ 91366 w 271600"/>
                  <a:gd name="connsiteY24" fmla="*/ 859458 h 865545"/>
                  <a:gd name="connsiteX25" fmla="*/ 73000 w 271600"/>
                  <a:gd name="connsiteY25" fmla="*/ 841053 h 865545"/>
                  <a:gd name="connsiteX26" fmla="*/ 61134 w 271600"/>
                  <a:gd name="connsiteY26" fmla="*/ 853526 h 865545"/>
                  <a:gd name="connsiteX27" fmla="*/ 46239 w 271600"/>
                  <a:gd name="connsiteY27" fmla="*/ 840288 h 865545"/>
                  <a:gd name="connsiteX28" fmla="*/ 32475 w 271600"/>
                  <a:gd name="connsiteY28" fmla="*/ 853287 h 865545"/>
                  <a:gd name="connsiteX29" fmla="*/ 17580 w 271600"/>
                  <a:gd name="connsiteY29" fmla="*/ 840048 h 865545"/>
                  <a:gd name="connsiteX30" fmla="*/ 0 w 271600"/>
                  <a:gd name="connsiteY30" fmla="*/ 851887 h 865545"/>
                  <a:gd name="connsiteX31" fmla="*/ 35343 w 271600"/>
                  <a:gd name="connsiteY31" fmla="*/ 7086 h 865545"/>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72700 w 271600"/>
                  <a:gd name="connsiteY20" fmla="*/ 865545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7067 w 271600"/>
                  <a:gd name="connsiteY21" fmla="*/ 843025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1600" h="867116">
                    <a:moveTo>
                      <a:pt x="35343" y="7086"/>
                    </a:moveTo>
                    <a:lnTo>
                      <a:pt x="56179" y="23694"/>
                    </a:lnTo>
                    <a:lnTo>
                      <a:pt x="68003" y="0"/>
                    </a:lnTo>
                    <a:lnTo>
                      <a:pt x="79145" y="25509"/>
                    </a:lnTo>
                    <a:lnTo>
                      <a:pt x="102191" y="1772"/>
                    </a:lnTo>
                    <a:lnTo>
                      <a:pt x="108490" y="24537"/>
                    </a:lnTo>
                    <a:lnTo>
                      <a:pt x="123947" y="2901"/>
                    </a:lnTo>
                    <a:lnTo>
                      <a:pt x="133717" y="30832"/>
                    </a:lnTo>
                    <a:lnTo>
                      <a:pt x="153655" y="6934"/>
                    </a:lnTo>
                    <a:lnTo>
                      <a:pt x="167219" y="33815"/>
                    </a:lnTo>
                    <a:lnTo>
                      <a:pt x="179730" y="8910"/>
                    </a:lnTo>
                    <a:lnTo>
                      <a:pt x="198299" y="35428"/>
                    </a:lnTo>
                    <a:lnTo>
                      <a:pt x="212546" y="13105"/>
                    </a:lnTo>
                    <a:lnTo>
                      <a:pt x="223848" y="35506"/>
                    </a:lnTo>
                    <a:lnTo>
                      <a:pt x="239306" y="13870"/>
                    </a:lnTo>
                    <a:lnTo>
                      <a:pt x="250974" y="41276"/>
                    </a:lnTo>
                    <a:lnTo>
                      <a:pt x="271600" y="18618"/>
                    </a:lnTo>
                    <a:cubicBezTo>
                      <a:pt x="271140" y="246421"/>
                      <a:pt x="244660" y="626431"/>
                      <a:pt x="244200" y="854234"/>
                    </a:cubicBezTo>
                    <a:lnTo>
                      <a:pt x="215000" y="867116"/>
                    </a:lnTo>
                    <a:lnTo>
                      <a:pt x="193525" y="848551"/>
                    </a:lnTo>
                    <a:lnTo>
                      <a:pt x="167170" y="864012"/>
                    </a:lnTo>
                    <a:lnTo>
                      <a:pt x="147067" y="843025"/>
                    </a:lnTo>
                    <a:lnTo>
                      <a:pt x="126240" y="860019"/>
                    </a:lnTo>
                    <a:lnTo>
                      <a:pt x="105977" y="842141"/>
                    </a:lnTo>
                    <a:lnTo>
                      <a:pt x="91366" y="859458"/>
                    </a:lnTo>
                    <a:lnTo>
                      <a:pt x="73000" y="841053"/>
                    </a:lnTo>
                    <a:lnTo>
                      <a:pt x="61134" y="853526"/>
                    </a:lnTo>
                    <a:lnTo>
                      <a:pt x="46239" y="840288"/>
                    </a:lnTo>
                    <a:lnTo>
                      <a:pt x="32475" y="853287"/>
                    </a:lnTo>
                    <a:lnTo>
                      <a:pt x="17580" y="840048"/>
                    </a:lnTo>
                    <a:lnTo>
                      <a:pt x="0" y="851887"/>
                    </a:lnTo>
                    <a:cubicBezTo>
                      <a:pt x="1334" y="620930"/>
                      <a:pt x="34009" y="238043"/>
                      <a:pt x="35343" y="7086"/>
                    </a:cubicBezTo>
                    <a:close/>
                  </a:path>
                </a:pathLst>
              </a:custGeom>
              <a:solidFill>
                <a:schemeClr val="tx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grpSp>
        <p:nvGrpSpPr>
          <p:cNvPr id="72" name="Group 71">
            <a:extLst>
              <a:ext uri="{FF2B5EF4-FFF2-40B4-BE49-F238E27FC236}">
                <a16:creationId xmlns:a16="http://schemas.microsoft.com/office/drawing/2014/main" id="{FF779651-41E3-48AD-BD72-AE9DC43D0F01}"/>
              </a:ext>
            </a:extLst>
          </p:cNvPr>
          <p:cNvGrpSpPr/>
          <p:nvPr/>
        </p:nvGrpSpPr>
        <p:grpSpPr>
          <a:xfrm>
            <a:off x="6296470" y="1839296"/>
            <a:ext cx="2137032" cy="3608599"/>
            <a:chOff x="6131687" y="2023229"/>
            <a:chExt cx="2137032" cy="3608599"/>
          </a:xfrm>
        </p:grpSpPr>
        <p:sp>
          <p:nvSpPr>
            <p:cNvPr id="52" name="Rectangle 51">
              <a:extLst>
                <a:ext uri="{FF2B5EF4-FFF2-40B4-BE49-F238E27FC236}">
                  <a16:creationId xmlns:a16="http://schemas.microsoft.com/office/drawing/2014/main" id="{F464F9E4-7AB9-48EF-AAB4-B6A2A09DD98F}"/>
                </a:ext>
              </a:extLst>
            </p:cNvPr>
            <p:cNvSpPr/>
            <p:nvPr/>
          </p:nvSpPr>
          <p:spPr>
            <a:xfrm>
              <a:off x="6131687" y="5262496"/>
              <a:ext cx="2137032" cy="369332"/>
            </a:xfrm>
            <a:prstGeom prst="rect">
              <a:avLst/>
            </a:prstGeom>
          </p:spPr>
          <p:txBody>
            <a:bodyPr wrap="square">
              <a:spAutoFit/>
            </a:bodyPr>
            <a:lstStyle/>
            <a:p>
              <a:pPr algn="ctr"/>
              <a:r>
                <a:rPr lang="en-US" dirty="0">
                  <a:solidFill>
                    <a:srgbClr val="2A96C1"/>
                  </a:solidFill>
                  <a:cs typeface="Arial" panose="020B0604020202020204" pitchFamily="34" charset="0"/>
                </a:rPr>
                <a:t>2023</a:t>
              </a:r>
              <a:endParaRPr lang="en-US" dirty="0">
                <a:solidFill>
                  <a:schemeClr val="bg1">
                    <a:lumMod val="65000"/>
                  </a:schemeClr>
                </a:solidFill>
                <a:cs typeface="Arial" panose="020B0604020202020204" pitchFamily="34" charset="0"/>
              </a:endParaRPr>
            </a:p>
          </p:txBody>
        </p:sp>
        <p:grpSp>
          <p:nvGrpSpPr>
            <p:cNvPr id="53" name="Group 52">
              <a:extLst>
                <a:ext uri="{FF2B5EF4-FFF2-40B4-BE49-F238E27FC236}">
                  <a16:creationId xmlns:a16="http://schemas.microsoft.com/office/drawing/2014/main" id="{047F2E95-15CB-4440-9804-35B4162E2370}"/>
                </a:ext>
              </a:extLst>
            </p:cNvPr>
            <p:cNvGrpSpPr/>
            <p:nvPr/>
          </p:nvGrpSpPr>
          <p:grpSpPr>
            <a:xfrm>
              <a:off x="6195637" y="2023229"/>
              <a:ext cx="1910059" cy="2928731"/>
              <a:chOff x="6592193" y="1848148"/>
              <a:chExt cx="1848794" cy="2574376"/>
            </a:xfrm>
          </p:grpSpPr>
          <p:grpSp>
            <p:nvGrpSpPr>
              <p:cNvPr id="54" name="Group 53">
                <a:extLst>
                  <a:ext uri="{FF2B5EF4-FFF2-40B4-BE49-F238E27FC236}">
                    <a16:creationId xmlns:a16="http://schemas.microsoft.com/office/drawing/2014/main" id="{33C63495-A79E-4EB3-93AE-5EACCFF69745}"/>
                  </a:ext>
                </a:extLst>
              </p:cNvPr>
              <p:cNvGrpSpPr/>
              <p:nvPr/>
            </p:nvGrpSpPr>
            <p:grpSpPr>
              <a:xfrm>
                <a:off x="6592193" y="2122736"/>
                <a:ext cx="1848794" cy="2299788"/>
                <a:chOff x="6592193" y="2122736"/>
                <a:chExt cx="1848794" cy="2299788"/>
              </a:xfrm>
            </p:grpSpPr>
            <p:grpSp>
              <p:nvGrpSpPr>
                <p:cNvPr id="56" name="Group 55">
                  <a:extLst>
                    <a:ext uri="{FF2B5EF4-FFF2-40B4-BE49-F238E27FC236}">
                      <a16:creationId xmlns:a16="http://schemas.microsoft.com/office/drawing/2014/main" id="{D0138898-B883-4B6A-80F4-C2DA5041918E}"/>
                    </a:ext>
                  </a:extLst>
                </p:cNvPr>
                <p:cNvGrpSpPr/>
                <p:nvPr/>
              </p:nvGrpSpPr>
              <p:grpSpPr>
                <a:xfrm>
                  <a:off x="6592193" y="2122736"/>
                  <a:ext cx="1848794" cy="2299788"/>
                  <a:chOff x="6082748" y="1840412"/>
                  <a:chExt cx="1848794" cy="2299788"/>
                </a:xfrm>
              </p:grpSpPr>
              <p:sp>
                <p:nvSpPr>
                  <p:cNvPr id="58" name="Freeform 101">
                    <a:extLst>
                      <a:ext uri="{FF2B5EF4-FFF2-40B4-BE49-F238E27FC236}">
                        <a16:creationId xmlns:a16="http://schemas.microsoft.com/office/drawing/2014/main" id="{8A98CE57-7112-40CD-ABA8-6E0BC8851AB5}"/>
                      </a:ext>
                    </a:extLst>
                  </p:cNvPr>
                  <p:cNvSpPr/>
                  <p:nvPr/>
                </p:nvSpPr>
                <p:spPr>
                  <a:xfrm>
                    <a:off x="6082748" y="1840412"/>
                    <a:ext cx="1848794" cy="2299788"/>
                  </a:xfrm>
                  <a:custGeom>
                    <a:avLst/>
                    <a:gdLst>
                      <a:gd name="connsiteX0" fmla="*/ 816132 w 1848794"/>
                      <a:gd name="connsiteY0" fmla="*/ 0 h 2299788"/>
                      <a:gd name="connsiteX1" fmla="*/ 1848794 w 1848794"/>
                      <a:gd name="connsiteY1" fmla="*/ 0 h 2299788"/>
                      <a:gd name="connsiteX2" fmla="*/ 1848794 w 1848794"/>
                      <a:gd name="connsiteY2" fmla="*/ 2299787 h 2299788"/>
                      <a:gd name="connsiteX3" fmla="*/ 1055044 w 1848794"/>
                      <a:gd name="connsiteY3" fmla="*/ 2299787 h 2299788"/>
                      <a:gd name="connsiteX4" fmla="*/ 1055044 w 1848794"/>
                      <a:gd name="connsiteY4" fmla="*/ 2299788 h 2299788"/>
                      <a:gd name="connsiteX5" fmla="*/ 22382 w 1848794"/>
                      <a:gd name="connsiteY5" fmla="*/ 2299788 h 2299788"/>
                      <a:gd name="connsiteX6" fmla="*/ 19050 w 1848794"/>
                      <a:gd name="connsiteY6" fmla="*/ 2208925 h 2299788"/>
                      <a:gd name="connsiteX7" fmla="*/ 16669 w 1848794"/>
                      <a:gd name="connsiteY7" fmla="*/ 2126727 h 2299788"/>
                      <a:gd name="connsiteX8" fmla="*/ 19050 w 1848794"/>
                      <a:gd name="connsiteY8" fmla="*/ 2088959 h 2299788"/>
                      <a:gd name="connsiteX9" fmla="*/ 11907 w 1848794"/>
                      <a:gd name="connsiteY9" fmla="*/ 2027866 h 2299788"/>
                      <a:gd name="connsiteX10" fmla="*/ 7144 w 1848794"/>
                      <a:gd name="connsiteY10" fmla="*/ 1849028 h 2299788"/>
                      <a:gd name="connsiteX11" fmla="*/ 4763 w 1848794"/>
                      <a:gd name="connsiteY11" fmla="*/ 1783491 h 2299788"/>
                      <a:gd name="connsiteX12" fmla="*/ 4762 w 1848794"/>
                      <a:gd name="connsiteY12" fmla="*/ 1719065 h 2299788"/>
                      <a:gd name="connsiteX13" fmla="*/ 4762 w 1848794"/>
                      <a:gd name="connsiteY13" fmla="*/ 1583549 h 2299788"/>
                      <a:gd name="connsiteX14" fmla="*/ 2381 w 1848794"/>
                      <a:gd name="connsiteY14" fmla="*/ 1523565 h 2299788"/>
                      <a:gd name="connsiteX15" fmla="*/ 0 w 1848794"/>
                      <a:gd name="connsiteY15" fmla="*/ 1472469 h 2299788"/>
                      <a:gd name="connsiteX16" fmla="*/ 0 w 1848794"/>
                      <a:gd name="connsiteY16" fmla="*/ 1395825 h 2299788"/>
                      <a:gd name="connsiteX17" fmla="*/ 2381 w 1848794"/>
                      <a:gd name="connsiteY17" fmla="*/ 1195882 h 2299788"/>
                      <a:gd name="connsiteX18" fmla="*/ 9525 w 1848794"/>
                      <a:gd name="connsiteY18" fmla="*/ 1111461 h 2299788"/>
                      <a:gd name="connsiteX19" fmla="*/ 7144 w 1848794"/>
                      <a:gd name="connsiteY19" fmla="*/ 812658 h 2299788"/>
                      <a:gd name="connsiteX20" fmla="*/ 4763 w 1848794"/>
                      <a:gd name="connsiteY20" fmla="*/ 707132 h 2299788"/>
                      <a:gd name="connsiteX21" fmla="*/ 4762 w 1848794"/>
                      <a:gd name="connsiteY21" fmla="*/ 682695 h 2299788"/>
                      <a:gd name="connsiteX22" fmla="*/ 2381 w 1848794"/>
                      <a:gd name="connsiteY22" fmla="*/ 569394 h 2299788"/>
                      <a:gd name="connsiteX23" fmla="*/ 2380 w 1848794"/>
                      <a:gd name="connsiteY23" fmla="*/ 466090 h 2299788"/>
                      <a:gd name="connsiteX24" fmla="*/ 21430 w 1848794"/>
                      <a:gd name="connsiteY24" fmla="*/ 375006 h 2299788"/>
                      <a:gd name="connsiteX25" fmla="*/ 40480 w 1848794"/>
                      <a:gd name="connsiteY25" fmla="*/ 253929 h 2299788"/>
                      <a:gd name="connsiteX26" fmla="*/ 26192 w 1848794"/>
                      <a:gd name="connsiteY26" fmla="*/ 202831 h 2299788"/>
                      <a:gd name="connsiteX27" fmla="*/ 33336 w 1848794"/>
                      <a:gd name="connsiteY27" fmla="*/ 179505 h 2299788"/>
                      <a:gd name="connsiteX28" fmla="*/ 52387 w 1848794"/>
                      <a:gd name="connsiteY28" fmla="*/ 140628 h 2299788"/>
                      <a:gd name="connsiteX29" fmla="*/ 21429 w 1848794"/>
                      <a:gd name="connsiteY29" fmla="*/ 67315 h 2299788"/>
                      <a:gd name="connsiteX30" fmla="*/ 22382 w 1848794"/>
                      <a:gd name="connsiteY30" fmla="*/ 1 h 2299788"/>
                      <a:gd name="connsiteX31" fmla="*/ 816132 w 1848794"/>
                      <a:gd name="connsiteY31" fmla="*/ 1 h 2299788"/>
                      <a:gd name="connsiteX32" fmla="*/ 816132 w 1848794"/>
                      <a:gd name="connsiteY32" fmla="*/ 0 h 229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8794" h="2299788">
                        <a:moveTo>
                          <a:pt x="816132" y="0"/>
                        </a:moveTo>
                        <a:lnTo>
                          <a:pt x="1848794" y="0"/>
                        </a:lnTo>
                        <a:lnTo>
                          <a:pt x="1848794" y="2299787"/>
                        </a:lnTo>
                        <a:lnTo>
                          <a:pt x="1055044" y="2299787"/>
                        </a:lnTo>
                        <a:lnTo>
                          <a:pt x="1055044" y="2299788"/>
                        </a:lnTo>
                        <a:lnTo>
                          <a:pt x="22382" y="2299788"/>
                        </a:lnTo>
                        <a:lnTo>
                          <a:pt x="19050" y="2208925"/>
                        </a:lnTo>
                        <a:cubicBezTo>
                          <a:pt x="89694" y="2183747"/>
                          <a:pt x="72232" y="2125246"/>
                          <a:pt x="16669" y="2126727"/>
                        </a:cubicBezTo>
                        <a:lnTo>
                          <a:pt x="19050" y="2088959"/>
                        </a:lnTo>
                        <a:cubicBezTo>
                          <a:pt x="78582" y="2076370"/>
                          <a:pt x="28576" y="2049340"/>
                          <a:pt x="11907" y="2027866"/>
                        </a:cubicBezTo>
                        <a:cubicBezTo>
                          <a:pt x="10319" y="1968253"/>
                          <a:pt x="32544" y="1866430"/>
                          <a:pt x="7144" y="1849028"/>
                        </a:cubicBezTo>
                        <a:lnTo>
                          <a:pt x="4763" y="1783491"/>
                        </a:lnTo>
                        <a:cubicBezTo>
                          <a:pt x="45245" y="1756462"/>
                          <a:pt x="21431" y="1731654"/>
                          <a:pt x="4762" y="1719065"/>
                        </a:cubicBezTo>
                        <a:lnTo>
                          <a:pt x="4762" y="1583549"/>
                        </a:lnTo>
                        <a:cubicBezTo>
                          <a:pt x="40481" y="1556890"/>
                          <a:pt x="2381" y="1543559"/>
                          <a:pt x="2381" y="1523565"/>
                        </a:cubicBezTo>
                        <a:lnTo>
                          <a:pt x="0" y="1472469"/>
                        </a:lnTo>
                        <a:cubicBezTo>
                          <a:pt x="0" y="1446921"/>
                          <a:pt x="33338" y="1439146"/>
                          <a:pt x="0" y="1395825"/>
                        </a:cubicBezTo>
                        <a:cubicBezTo>
                          <a:pt x="22226" y="1356947"/>
                          <a:pt x="1587" y="1262529"/>
                          <a:pt x="2381" y="1195882"/>
                        </a:cubicBezTo>
                        <a:cubicBezTo>
                          <a:pt x="31749" y="1164038"/>
                          <a:pt x="11113" y="1136639"/>
                          <a:pt x="9525" y="1111461"/>
                        </a:cubicBezTo>
                        <a:cubicBezTo>
                          <a:pt x="-5557" y="1018525"/>
                          <a:pt x="7939" y="911149"/>
                          <a:pt x="7144" y="812658"/>
                        </a:cubicBezTo>
                        <a:cubicBezTo>
                          <a:pt x="6350" y="777483"/>
                          <a:pt x="65088" y="725645"/>
                          <a:pt x="4763" y="707132"/>
                        </a:cubicBezTo>
                        <a:lnTo>
                          <a:pt x="4762" y="682695"/>
                        </a:lnTo>
                        <a:cubicBezTo>
                          <a:pt x="37306" y="643816"/>
                          <a:pt x="794" y="648260"/>
                          <a:pt x="2381" y="569394"/>
                        </a:cubicBezTo>
                        <a:lnTo>
                          <a:pt x="2380" y="466090"/>
                        </a:lnTo>
                        <a:cubicBezTo>
                          <a:pt x="38099" y="442023"/>
                          <a:pt x="28574" y="426842"/>
                          <a:pt x="21430" y="375006"/>
                        </a:cubicBezTo>
                        <a:lnTo>
                          <a:pt x="40480" y="253929"/>
                        </a:lnTo>
                        <a:lnTo>
                          <a:pt x="26192" y="202831"/>
                        </a:lnTo>
                        <a:cubicBezTo>
                          <a:pt x="24605" y="200241"/>
                          <a:pt x="34923" y="182097"/>
                          <a:pt x="33336" y="179505"/>
                        </a:cubicBezTo>
                        <a:lnTo>
                          <a:pt x="52387" y="140628"/>
                        </a:lnTo>
                        <a:lnTo>
                          <a:pt x="21429" y="67315"/>
                        </a:lnTo>
                        <a:lnTo>
                          <a:pt x="22382" y="1"/>
                        </a:lnTo>
                        <a:lnTo>
                          <a:pt x="816132" y="1"/>
                        </a:lnTo>
                        <a:lnTo>
                          <a:pt x="816132" y="0"/>
                        </a:lnTo>
                        <a:close/>
                      </a:path>
                    </a:pathLst>
                  </a:cu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A32E44A4-D284-44C3-9FEE-7EFBAD87754D}"/>
                      </a:ext>
                    </a:extLst>
                  </p:cNvPr>
                  <p:cNvGrpSpPr/>
                  <p:nvPr/>
                </p:nvGrpSpPr>
                <p:grpSpPr>
                  <a:xfrm>
                    <a:off x="6234114" y="1942557"/>
                    <a:ext cx="85724" cy="2095499"/>
                    <a:chOff x="6234114" y="1933575"/>
                    <a:chExt cx="85724" cy="2095499"/>
                  </a:xfrm>
                </p:grpSpPr>
                <p:sp>
                  <p:nvSpPr>
                    <p:cNvPr id="60" name="Oval 59">
                      <a:extLst>
                        <a:ext uri="{FF2B5EF4-FFF2-40B4-BE49-F238E27FC236}">
                          <a16:creationId xmlns:a16="http://schemas.microsoft.com/office/drawing/2014/main" id="{678AC566-64CB-4845-81A3-2185405CDDD2}"/>
                        </a:ext>
                      </a:extLst>
                    </p:cNvPr>
                    <p:cNvSpPr/>
                    <p:nvPr/>
                  </p:nvSpPr>
                  <p:spPr>
                    <a:xfrm>
                      <a:off x="6234114" y="1933575"/>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34991FC7-27B2-4E4A-AE33-64D328B1D00D}"/>
                        </a:ext>
                      </a:extLst>
                    </p:cNvPr>
                    <p:cNvSpPr/>
                    <p:nvPr/>
                  </p:nvSpPr>
                  <p:spPr>
                    <a:xfrm>
                      <a:off x="6234114" y="394335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DB052C3D-F3B4-4E34-A1A8-AD74C95E7F50}"/>
                        </a:ext>
                      </a:extLst>
                    </p:cNvPr>
                    <p:cNvSpPr/>
                    <p:nvPr/>
                  </p:nvSpPr>
                  <p:spPr>
                    <a:xfrm>
                      <a:off x="6234114" y="3656241"/>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E1F67C0F-F617-4287-A23D-1012FF1DCF7C}"/>
                        </a:ext>
                      </a:extLst>
                    </p:cNvPr>
                    <p:cNvSpPr/>
                    <p:nvPr/>
                  </p:nvSpPr>
                  <p:spPr>
                    <a:xfrm>
                      <a:off x="6234114" y="3369130"/>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FCD2D05B-BEBE-4C21-BB9C-7BE937E45254}"/>
                        </a:ext>
                      </a:extLst>
                    </p:cNvPr>
                    <p:cNvSpPr/>
                    <p:nvPr/>
                  </p:nvSpPr>
                  <p:spPr>
                    <a:xfrm>
                      <a:off x="6234114" y="3082019"/>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D7902E72-79AF-4D43-A2E1-659C39A48614}"/>
                        </a:ext>
                      </a:extLst>
                    </p:cNvPr>
                    <p:cNvSpPr/>
                    <p:nvPr/>
                  </p:nvSpPr>
                  <p:spPr>
                    <a:xfrm>
                      <a:off x="6234114" y="279490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755186F5-A0E0-41DC-BA60-1834A4208FCF}"/>
                        </a:ext>
                      </a:extLst>
                    </p:cNvPr>
                    <p:cNvSpPr/>
                    <p:nvPr/>
                  </p:nvSpPr>
                  <p:spPr>
                    <a:xfrm>
                      <a:off x="6234114" y="2507797"/>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E672D0FC-918A-4636-A861-7B48457501B7}"/>
                        </a:ext>
                      </a:extLst>
                    </p:cNvPr>
                    <p:cNvSpPr/>
                    <p:nvPr/>
                  </p:nvSpPr>
                  <p:spPr>
                    <a:xfrm>
                      <a:off x="6234114" y="2220686"/>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
              <p:nvSpPr>
                <p:cNvPr id="57" name="TextBox 56">
                  <a:extLst>
                    <a:ext uri="{FF2B5EF4-FFF2-40B4-BE49-F238E27FC236}">
                      <a16:creationId xmlns:a16="http://schemas.microsoft.com/office/drawing/2014/main" id="{CE045B90-16C1-4379-85D7-93D65DB02352}"/>
                    </a:ext>
                  </a:extLst>
                </p:cNvPr>
                <p:cNvSpPr txBox="1"/>
                <p:nvPr/>
              </p:nvSpPr>
              <p:spPr>
                <a:xfrm>
                  <a:off x="6823656" y="2830572"/>
                  <a:ext cx="1385877" cy="730452"/>
                </a:xfrm>
                <a:prstGeom prst="rect">
                  <a:avLst/>
                </a:prstGeom>
                <a:noFill/>
              </p:spPr>
              <p:txBody>
                <a:bodyPr wrap="none" rtlCol="0">
                  <a:spAutoFit/>
                </a:bodyPr>
                <a:lstStyle/>
                <a:p>
                  <a:pPr algn="ctr"/>
                  <a:r>
                    <a:rPr lang="en-US" sz="2400" dirty="0">
                      <a:solidFill>
                        <a:schemeClr val="bg1"/>
                      </a:solidFill>
                      <a:cs typeface="Arial" panose="020B0604020202020204" pitchFamily="34" charset="0"/>
                    </a:rPr>
                    <a:t>Collection</a:t>
                  </a:r>
                </a:p>
                <a:p>
                  <a:pPr algn="ctr"/>
                  <a:r>
                    <a:rPr lang="en-US" sz="2400" dirty="0">
                      <a:solidFill>
                        <a:schemeClr val="bg1"/>
                      </a:solidFill>
                      <a:cs typeface="Arial" panose="020B0604020202020204" pitchFamily="34" charset="0"/>
                    </a:rPr>
                    <a:t>Date?</a:t>
                  </a:r>
                </a:p>
              </p:txBody>
            </p:sp>
          </p:grpSp>
          <p:sp>
            <p:nvSpPr>
              <p:cNvPr id="55" name="Rectangle 27">
                <a:extLst>
                  <a:ext uri="{FF2B5EF4-FFF2-40B4-BE49-F238E27FC236}">
                    <a16:creationId xmlns:a16="http://schemas.microsoft.com/office/drawing/2014/main" id="{3F444BD0-4D44-4D9E-835D-1B9B27116830}"/>
                  </a:ext>
                </a:extLst>
              </p:cNvPr>
              <p:cNvSpPr/>
              <p:nvPr/>
            </p:nvSpPr>
            <p:spPr>
              <a:xfrm rot="2672031" flipH="1">
                <a:off x="6633273" y="1848148"/>
                <a:ext cx="238742" cy="797314"/>
              </a:xfrm>
              <a:custGeom>
                <a:avLst/>
                <a:gdLst>
                  <a:gd name="connsiteX0" fmla="*/ 0 w 240055"/>
                  <a:gd name="connsiteY0" fmla="*/ 0 h 656823"/>
                  <a:gd name="connsiteX1" fmla="*/ 240055 w 240055"/>
                  <a:gd name="connsiteY1" fmla="*/ 0 h 656823"/>
                  <a:gd name="connsiteX2" fmla="*/ 240055 w 240055"/>
                  <a:gd name="connsiteY2" fmla="*/ 656823 h 656823"/>
                  <a:gd name="connsiteX3" fmla="*/ 0 w 240055"/>
                  <a:gd name="connsiteY3" fmla="*/ 656823 h 656823"/>
                  <a:gd name="connsiteX4" fmla="*/ 0 w 240055"/>
                  <a:gd name="connsiteY4" fmla="*/ 0 h 656823"/>
                  <a:gd name="connsiteX0" fmla="*/ 0 w 241434"/>
                  <a:gd name="connsiteY0" fmla="*/ 26587 h 683410"/>
                  <a:gd name="connsiteX1" fmla="*/ 241434 w 241434"/>
                  <a:gd name="connsiteY1" fmla="*/ 0 h 683410"/>
                  <a:gd name="connsiteX2" fmla="*/ 240055 w 241434"/>
                  <a:gd name="connsiteY2" fmla="*/ 683410 h 683410"/>
                  <a:gd name="connsiteX3" fmla="*/ 0 w 241434"/>
                  <a:gd name="connsiteY3" fmla="*/ 683410 h 683410"/>
                  <a:gd name="connsiteX4" fmla="*/ 0 w 241434"/>
                  <a:gd name="connsiteY4" fmla="*/ 26587 h 683410"/>
                  <a:gd name="connsiteX0" fmla="*/ 4003 w 241434"/>
                  <a:gd name="connsiteY0" fmla="*/ 0 h 692870"/>
                  <a:gd name="connsiteX1" fmla="*/ 241434 w 241434"/>
                  <a:gd name="connsiteY1" fmla="*/ 9460 h 692870"/>
                  <a:gd name="connsiteX2" fmla="*/ 240055 w 241434"/>
                  <a:gd name="connsiteY2" fmla="*/ 692870 h 692870"/>
                  <a:gd name="connsiteX3" fmla="*/ 0 w 241434"/>
                  <a:gd name="connsiteY3" fmla="*/ 692870 h 692870"/>
                  <a:gd name="connsiteX4" fmla="*/ 4003 w 241434"/>
                  <a:gd name="connsiteY4" fmla="*/ 0 h 692870"/>
                  <a:gd name="connsiteX0" fmla="*/ 35343 w 272774"/>
                  <a:gd name="connsiteY0" fmla="*/ 0 h 844801"/>
                  <a:gd name="connsiteX1" fmla="*/ 272774 w 272774"/>
                  <a:gd name="connsiteY1" fmla="*/ 9460 h 844801"/>
                  <a:gd name="connsiteX2" fmla="*/ 271395 w 272774"/>
                  <a:gd name="connsiteY2" fmla="*/ 692870 h 844801"/>
                  <a:gd name="connsiteX3" fmla="*/ 0 w 272774"/>
                  <a:gd name="connsiteY3" fmla="*/ 844801 h 844801"/>
                  <a:gd name="connsiteX4" fmla="*/ 35343 w 272774"/>
                  <a:gd name="connsiteY4" fmla="*/ 0 h 844801"/>
                  <a:gd name="connsiteX0" fmla="*/ 35343 w 272774"/>
                  <a:gd name="connsiteY0" fmla="*/ 0 h 845974"/>
                  <a:gd name="connsiteX1" fmla="*/ 272774 w 272774"/>
                  <a:gd name="connsiteY1" fmla="*/ 9460 h 845974"/>
                  <a:gd name="connsiteX2" fmla="*/ 242127 w 272774"/>
                  <a:gd name="connsiteY2" fmla="*/ 845974 h 845974"/>
                  <a:gd name="connsiteX3" fmla="*/ 0 w 272774"/>
                  <a:gd name="connsiteY3" fmla="*/ 844801 h 845974"/>
                  <a:gd name="connsiteX4" fmla="*/ 35343 w 272774"/>
                  <a:gd name="connsiteY4" fmla="*/ 0 h 845974"/>
                  <a:gd name="connsiteX0" fmla="*/ 35343 w 272774"/>
                  <a:gd name="connsiteY0" fmla="*/ 0 h 847148"/>
                  <a:gd name="connsiteX1" fmla="*/ 272774 w 272774"/>
                  <a:gd name="connsiteY1" fmla="*/ 9460 h 847148"/>
                  <a:gd name="connsiteX2" fmla="*/ 244200 w 272774"/>
                  <a:gd name="connsiteY2" fmla="*/ 847148 h 847148"/>
                  <a:gd name="connsiteX3" fmla="*/ 0 w 272774"/>
                  <a:gd name="connsiteY3" fmla="*/ 844801 h 847148"/>
                  <a:gd name="connsiteX4" fmla="*/ 35343 w 272774"/>
                  <a:gd name="connsiteY4" fmla="*/ 0 h 847148"/>
                  <a:gd name="connsiteX0" fmla="*/ 35343 w 271600"/>
                  <a:gd name="connsiteY0" fmla="*/ 0 h 847148"/>
                  <a:gd name="connsiteX1" fmla="*/ 271600 w 271600"/>
                  <a:gd name="connsiteY1" fmla="*/ 11532 h 847148"/>
                  <a:gd name="connsiteX2" fmla="*/ 244200 w 271600"/>
                  <a:gd name="connsiteY2" fmla="*/ 847148 h 847148"/>
                  <a:gd name="connsiteX3" fmla="*/ 0 w 271600"/>
                  <a:gd name="connsiteY3" fmla="*/ 844801 h 847148"/>
                  <a:gd name="connsiteX4" fmla="*/ 35343 w 271600"/>
                  <a:gd name="connsiteY4" fmla="*/ 0 h 847148"/>
                  <a:gd name="connsiteX0" fmla="*/ 35343 w 271600"/>
                  <a:gd name="connsiteY0" fmla="*/ 0 h 847148"/>
                  <a:gd name="connsiteX1" fmla="*/ 255210 w 271600"/>
                  <a:gd name="connsiteY1" fmla="*/ 12595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56260 w 271600"/>
                  <a:gd name="connsiteY1" fmla="*/ 16389 h 847148"/>
                  <a:gd name="connsiteX2" fmla="*/ 271600 w 271600"/>
                  <a:gd name="connsiteY2" fmla="*/ 11532 h 847148"/>
                  <a:gd name="connsiteX3" fmla="*/ 244200 w 271600"/>
                  <a:gd name="connsiteY3" fmla="*/ 847148 h 847148"/>
                  <a:gd name="connsiteX4" fmla="*/ 0 w 271600"/>
                  <a:gd name="connsiteY4" fmla="*/ 844801 h 847148"/>
                  <a:gd name="connsiteX5" fmla="*/ 35343 w 271600"/>
                  <a:gd name="connsiteY5" fmla="*/ 0 h 847148"/>
                  <a:gd name="connsiteX0" fmla="*/ 35343 w 271600"/>
                  <a:gd name="connsiteY0" fmla="*/ 0 h 847148"/>
                  <a:gd name="connsiteX1" fmla="*/ 243303 w 271600"/>
                  <a:gd name="connsiteY1" fmla="*/ 13847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6260 w 271600"/>
                  <a:gd name="connsiteY2" fmla="*/ 16389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39306 w 271600"/>
                  <a:gd name="connsiteY1" fmla="*/ 6784 h 847148"/>
                  <a:gd name="connsiteX2" fmla="*/ 252305 w 271600"/>
                  <a:gd name="connsiteY2" fmla="*/ 20547 h 847148"/>
                  <a:gd name="connsiteX3" fmla="*/ 271600 w 271600"/>
                  <a:gd name="connsiteY3" fmla="*/ 11532 h 847148"/>
                  <a:gd name="connsiteX4" fmla="*/ 244200 w 271600"/>
                  <a:gd name="connsiteY4" fmla="*/ 847148 h 847148"/>
                  <a:gd name="connsiteX5" fmla="*/ 0 w 271600"/>
                  <a:gd name="connsiteY5" fmla="*/ 844801 h 847148"/>
                  <a:gd name="connsiteX6" fmla="*/ 35343 w 271600"/>
                  <a:gd name="connsiteY6" fmla="*/ 0 h 847148"/>
                  <a:gd name="connsiteX0" fmla="*/ 35343 w 271600"/>
                  <a:gd name="connsiteY0" fmla="*/ 0 h 847148"/>
                  <a:gd name="connsiteX1" fmla="*/ 222394 w 271600"/>
                  <a:gd name="connsiteY1" fmla="*/ 8400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26229 w 271600"/>
                  <a:gd name="connsiteY1" fmla="*/ 18571 h 847148"/>
                  <a:gd name="connsiteX2" fmla="*/ 239306 w 271600"/>
                  <a:gd name="connsiteY2" fmla="*/ 6784 h 847148"/>
                  <a:gd name="connsiteX3" fmla="*/ 252305 w 271600"/>
                  <a:gd name="connsiteY3" fmla="*/ 20547 h 847148"/>
                  <a:gd name="connsiteX4" fmla="*/ 271600 w 271600"/>
                  <a:gd name="connsiteY4" fmla="*/ 11532 h 847148"/>
                  <a:gd name="connsiteX5" fmla="*/ 244200 w 271600"/>
                  <a:gd name="connsiteY5" fmla="*/ 847148 h 847148"/>
                  <a:gd name="connsiteX6" fmla="*/ 0 w 271600"/>
                  <a:gd name="connsiteY6" fmla="*/ 844801 h 847148"/>
                  <a:gd name="connsiteX7" fmla="*/ 35343 w 271600"/>
                  <a:gd name="connsiteY7" fmla="*/ 0 h 847148"/>
                  <a:gd name="connsiteX0" fmla="*/ 35343 w 271600"/>
                  <a:gd name="connsiteY0" fmla="*/ 0 h 847148"/>
                  <a:gd name="connsiteX1" fmla="*/ 205685 w 271600"/>
                  <a:gd name="connsiteY1" fmla="*/ 18129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210488 w 271600"/>
                  <a:gd name="connsiteY1" fmla="*/ 9652 h 847148"/>
                  <a:gd name="connsiteX2" fmla="*/ 226229 w 271600"/>
                  <a:gd name="connsiteY2" fmla="*/ 18571 h 847148"/>
                  <a:gd name="connsiteX3" fmla="*/ 239306 w 271600"/>
                  <a:gd name="connsiteY3" fmla="*/ 6784 h 847148"/>
                  <a:gd name="connsiteX4" fmla="*/ 252305 w 271600"/>
                  <a:gd name="connsiteY4" fmla="*/ 20547 h 847148"/>
                  <a:gd name="connsiteX5" fmla="*/ 271600 w 271600"/>
                  <a:gd name="connsiteY5" fmla="*/ 11532 h 847148"/>
                  <a:gd name="connsiteX6" fmla="*/ 244200 w 271600"/>
                  <a:gd name="connsiteY6" fmla="*/ 847148 h 847148"/>
                  <a:gd name="connsiteX7" fmla="*/ 0 w 271600"/>
                  <a:gd name="connsiteY7" fmla="*/ 844801 h 847148"/>
                  <a:gd name="connsiteX8" fmla="*/ 35343 w 271600"/>
                  <a:gd name="connsiteY8" fmla="*/ 0 h 847148"/>
                  <a:gd name="connsiteX0" fmla="*/ 35343 w 271600"/>
                  <a:gd name="connsiteY0" fmla="*/ 0 h 847148"/>
                  <a:gd name="connsiteX1" fmla="*/ 187359 w 271600"/>
                  <a:gd name="connsiteY1" fmla="*/ 10946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0488 w 271600"/>
                  <a:gd name="connsiteY2" fmla="*/ 9652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97935 w 271600"/>
                  <a:gd name="connsiteY1" fmla="*/ 23337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202415 w 271600"/>
                  <a:gd name="connsiteY1" fmla="*/ 21076 h 847148"/>
                  <a:gd name="connsiteX2" fmla="*/ 212546 w 271600"/>
                  <a:gd name="connsiteY2" fmla="*/ 6019 h 847148"/>
                  <a:gd name="connsiteX3" fmla="*/ 226229 w 271600"/>
                  <a:gd name="connsiteY3" fmla="*/ 18571 h 847148"/>
                  <a:gd name="connsiteX4" fmla="*/ 239306 w 271600"/>
                  <a:gd name="connsiteY4" fmla="*/ 6784 h 847148"/>
                  <a:gd name="connsiteX5" fmla="*/ 252305 w 271600"/>
                  <a:gd name="connsiteY5" fmla="*/ 20547 h 847148"/>
                  <a:gd name="connsiteX6" fmla="*/ 271600 w 271600"/>
                  <a:gd name="connsiteY6" fmla="*/ 11532 h 847148"/>
                  <a:gd name="connsiteX7" fmla="*/ 244200 w 271600"/>
                  <a:gd name="connsiteY7" fmla="*/ 847148 h 847148"/>
                  <a:gd name="connsiteX8" fmla="*/ 0 w 271600"/>
                  <a:gd name="connsiteY8" fmla="*/ 844801 h 847148"/>
                  <a:gd name="connsiteX9" fmla="*/ 35343 w 271600"/>
                  <a:gd name="connsiteY9" fmla="*/ 0 h 847148"/>
                  <a:gd name="connsiteX0" fmla="*/ 35343 w 271600"/>
                  <a:gd name="connsiteY0" fmla="*/ 0 h 847148"/>
                  <a:gd name="connsiteX1" fmla="*/ 176502 w 271600"/>
                  <a:gd name="connsiteY1" fmla="*/ 15992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79730 w 271600"/>
                  <a:gd name="connsiteY1" fmla="*/ 1824 h 847148"/>
                  <a:gd name="connsiteX2" fmla="*/ 202415 w 271600"/>
                  <a:gd name="connsiteY2" fmla="*/ 21076 h 847148"/>
                  <a:gd name="connsiteX3" fmla="*/ 212546 w 271600"/>
                  <a:gd name="connsiteY3" fmla="*/ 6019 h 847148"/>
                  <a:gd name="connsiteX4" fmla="*/ 226229 w 271600"/>
                  <a:gd name="connsiteY4" fmla="*/ 18571 h 847148"/>
                  <a:gd name="connsiteX5" fmla="*/ 239306 w 271600"/>
                  <a:gd name="connsiteY5" fmla="*/ 6784 h 847148"/>
                  <a:gd name="connsiteX6" fmla="*/ 252305 w 271600"/>
                  <a:gd name="connsiteY6" fmla="*/ 20547 h 847148"/>
                  <a:gd name="connsiteX7" fmla="*/ 271600 w 271600"/>
                  <a:gd name="connsiteY7" fmla="*/ 11532 h 847148"/>
                  <a:gd name="connsiteX8" fmla="*/ 244200 w 271600"/>
                  <a:gd name="connsiteY8" fmla="*/ 847148 h 847148"/>
                  <a:gd name="connsiteX9" fmla="*/ 0 w 271600"/>
                  <a:gd name="connsiteY9" fmla="*/ 844801 h 847148"/>
                  <a:gd name="connsiteX10" fmla="*/ 35343 w 271600"/>
                  <a:gd name="connsiteY10" fmla="*/ 0 h 847148"/>
                  <a:gd name="connsiteX0" fmla="*/ 35343 w 271600"/>
                  <a:gd name="connsiteY0" fmla="*/ 0 h 847148"/>
                  <a:gd name="connsiteX1" fmla="*/ 161607 w 271600"/>
                  <a:gd name="connsiteY1" fmla="*/ 2754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68914 w 271600"/>
                  <a:gd name="connsiteY1" fmla="*/ 18091 h 847148"/>
                  <a:gd name="connsiteX2" fmla="*/ 179730 w 271600"/>
                  <a:gd name="connsiteY2" fmla="*/ 1824 h 847148"/>
                  <a:gd name="connsiteX3" fmla="*/ 202415 w 271600"/>
                  <a:gd name="connsiteY3" fmla="*/ 21076 h 847148"/>
                  <a:gd name="connsiteX4" fmla="*/ 212546 w 271600"/>
                  <a:gd name="connsiteY4" fmla="*/ 6019 h 847148"/>
                  <a:gd name="connsiteX5" fmla="*/ 226229 w 271600"/>
                  <a:gd name="connsiteY5" fmla="*/ 18571 h 847148"/>
                  <a:gd name="connsiteX6" fmla="*/ 239306 w 271600"/>
                  <a:gd name="connsiteY6" fmla="*/ 6784 h 847148"/>
                  <a:gd name="connsiteX7" fmla="*/ 252305 w 271600"/>
                  <a:gd name="connsiteY7" fmla="*/ 20547 h 847148"/>
                  <a:gd name="connsiteX8" fmla="*/ 271600 w 271600"/>
                  <a:gd name="connsiteY8" fmla="*/ 11532 h 847148"/>
                  <a:gd name="connsiteX9" fmla="*/ 244200 w 271600"/>
                  <a:gd name="connsiteY9" fmla="*/ 847148 h 847148"/>
                  <a:gd name="connsiteX10" fmla="*/ 0 w 271600"/>
                  <a:gd name="connsiteY10" fmla="*/ 844801 h 847148"/>
                  <a:gd name="connsiteX11" fmla="*/ 35343 w 271600"/>
                  <a:gd name="connsiteY11" fmla="*/ 0 h 847148"/>
                  <a:gd name="connsiteX0" fmla="*/ 35343 w 271600"/>
                  <a:gd name="connsiteY0" fmla="*/ 0 h 847148"/>
                  <a:gd name="connsiteX1" fmla="*/ 148005 w 271600"/>
                  <a:gd name="connsiteY1" fmla="*/ 12644 h 847148"/>
                  <a:gd name="connsiteX2" fmla="*/ 168914 w 271600"/>
                  <a:gd name="connsiteY2" fmla="*/ 18091 h 847148"/>
                  <a:gd name="connsiteX3" fmla="*/ 179730 w 271600"/>
                  <a:gd name="connsiteY3" fmla="*/ 1824 h 847148"/>
                  <a:gd name="connsiteX4" fmla="*/ 202415 w 271600"/>
                  <a:gd name="connsiteY4" fmla="*/ 21076 h 847148"/>
                  <a:gd name="connsiteX5" fmla="*/ 212546 w 271600"/>
                  <a:gd name="connsiteY5" fmla="*/ 6019 h 847148"/>
                  <a:gd name="connsiteX6" fmla="*/ 226229 w 271600"/>
                  <a:gd name="connsiteY6" fmla="*/ 18571 h 847148"/>
                  <a:gd name="connsiteX7" fmla="*/ 239306 w 271600"/>
                  <a:gd name="connsiteY7" fmla="*/ 6784 h 847148"/>
                  <a:gd name="connsiteX8" fmla="*/ 252305 w 271600"/>
                  <a:gd name="connsiteY8" fmla="*/ 20547 h 847148"/>
                  <a:gd name="connsiteX9" fmla="*/ 271600 w 271600"/>
                  <a:gd name="connsiteY9" fmla="*/ 11532 h 847148"/>
                  <a:gd name="connsiteX10" fmla="*/ 244200 w 271600"/>
                  <a:gd name="connsiteY10" fmla="*/ 847148 h 847148"/>
                  <a:gd name="connsiteX11" fmla="*/ 0 w 271600"/>
                  <a:gd name="connsiteY11" fmla="*/ 844801 h 847148"/>
                  <a:gd name="connsiteX12" fmla="*/ 35343 w 271600"/>
                  <a:gd name="connsiteY12" fmla="*/ 0 h 847148"/>
                  <a:gd name="connsiteX0" fmla="*/ 35343 w 271600"/>
                  <a:gd name="connsiteY0" fmla="*/ 152 h 847300"/>
                  <a:gd name="connsiteX1" fmla="*/ 153655 w 271600"/>
                  <a:gd name="connsiteY1" fmla="*/ 0 h 847300"/>
                  <a:gd name="connsiteX2" fmla="*/ 168914 w 271600"/>
                  <a:gd name="connsiteY2" fmla="*/ 18243 h 847300"/>
                  <a:gd name="connsiteX3" fmla="*/ 179730 w 271600"/>
                  <a:gd name="connsiteY3" fmla="*/ 1976 h 847300"/>
                  <a:gd name="connsiteX4" fmla="*/ 202415 w 271600"/>
                  <a:gd name="connsiteY4" fmla="*/ 21228 h 847300"/>
                  <a:gd name="connsiteX5" fmla="*/ 212546 w 271600"/>
                  <a:gd name="connsiteY5" fmla="*/ 6171 h 847300"/>
                  <a:gd name="connsiteX6" fmla="*/ 226229 w 271600"/>
                  <a:gd name="connsiteY6" fmla="*/ 18723 h 847300"/>
                  <a:gd name="connsiteX7" fmla="*/ 239306 w 271600"/>
                  <a:gd name="connsiteY7" fmla="*/ 6936 h 847300"/>
                  <a:gd name="connsiteX8" fmla="*/ 252305 w 271600"/>
                  <a:gd name="connsiteY8" fmla="*/ 20699 h 847300"/>
                  <a:gd name="connsiteX9" fmla="*/ 271600 w 271600"/>
                  <a:gd name="connsiteY9" fmla="*/ 11684 h 847300"/>
                  <a:gd name="connsiteX10" fmla="*/ 244200 w 271600"/>
                  <a:gd name="connsiteY10" fmla="*/ 847300 h 847300"/>
                  <a:gd name="connsiteX11" fmla="*/ 0 w 271600"/>
                  <a:gd name="connsiteY11" fmla="*/ 844953 h 847300"/>
                  <a:gd name="connsiteX12" fmla="*/ 35343 w 271600"/>
                  <a:gd name="connsiteY12" fmla="*/ 152 h 847300"/>
                  <a:gd name="connsiteX0" fmla="*/ 35343 w 271600"/>
                  <a:gd name="connsiteY0" fmla="*/ 2490 h 849638"/>
                  <a:gd name="connsiteX1" fmla="*/ 132585 w 271600"/>
                  <a:gd name="connsiteY1" fmla="*/ 0 h 849638"/>
                  <a:gd name="connsiteX2" fmla="*/ 153655 w 271600"/>
                  <a:gd name="connsiteY2" fmla="*/ 2338 h 849638"/>
                  <a:gd name="connsiteX3" fmla="*/ 168914 w 271600"/>
                  <a:gd name="connsiteY3" fmla="*/ 20581 h 849638"/>
                  <a:gd name="connsiteX4" fmla="*/ 179730 w 271600"/>
                  <a:gd name="connsiteY4" fmla="*/ 4314 h 849638"/>
                  <a:gd name="connsiteX5" fmla="*/ 202415 w 271600"/>
                  <a:gd name="connsiteY5" fmla="*/ 23566 h 849638"/>
                  <a:gd name="connsiteX6" fmla="*/ 212546 w 271600"/>
                  <a:gd name="connsiteY6" fmla="*/ 8509 h 849638"/>
                  <a:gd name="connsiteX7" fmla="*/ 226229 w 271600"/>
                  <a:gd name="connsiteY7" fmla="*/ 21061 h 849638"/>
                  <a:gd name="connsiteX8" fmla="*/ 239306 w 271600"/>
                  <a:gd name="connsiteY8" fmla="*/ 9274 h 849638"/>
                  <a:gd name="connsiteX9" fmla="*/ 252305 w 271600"/>
                  <a:gd name="connsiteY9" fmla="*/ 23037 h 849638"/>
                  <a:gd name="connsiteX10" fmla="*/ 271600 w 271600"/>
                  <a:gd name="connsiteY10" fmla="*/ 14022 h 849638"/>
                  <a:gd name="connsiteX11" fmla="*/ 244200 w 271600"/>
                  <a:gd name="connsiteY11" fmla="*/ 849638 h 849638"/>
                  <a:gd name="connsiteX12" fmla="*/ 0 w 271600"/>
                  <a:gd name="connsiteY12" fmla="*/ 847291 h 849638"/>
                  <a:gd name="connsiteX13" fmla="*/ 35343 w 271600"/>
                  <a:gd name="connsiteY13" fmla="*/ 2490 h 849638"/>
                  <a:gd name="connsiteX0" fmla="*/ 35343 w 271600"/>
                  <a:gd name="connsiteY0" fmla="*/ 152 h 847300"/>
                  <a:gd name="connsiteX1" fmla="*/ 134726 w 271600"/>
                  <a:gd name="connsiteY1" fmla="*/ 16471 h 847300"/>
                  <a:gd name="connsiteX2" fmla="*/ 153655 w 271600"/>
                  <a:gd name="connsiteY2" fmla="*/ 0 h 847300"/>
                  <a:gd name="connsiteX3" fmla="*/ 168914 w 271600"/>
                  <a:gd name="connsiteY3" fmla="*/ 18243 h 847300"/>
                  <a:gd name="connsiteX4" fmla="*/ 179730 w 271600"/>
                  <a:gd name="connsiteY4" fmla="*/ 1976 h 847300"/>
                  <a:gd name="connsiteX5" fmla="*/ 202415 w 271600"/>
                  <a:gd name="connsiteY5" fmla="*/ 21228 h 847300"/>
                  <a:gd name="connsiteX6" fmla="*/ 212546 w 271600"/>
                  <a:gd name="connsiteY6" fmla="*/ 6171 h 847300"/>
                  <a:gd name="connsiteX7" fmla="*/ 226229 w 271600"/>
                  <a:gd name="connsiteY7" fmla="*/ 18723 h 847300"/>
                  <a:gd name="connsiteX8" fmla="*/ 239306 w 271600"/>
                  <a:gd name="connsiteY8" fmla="*/ 6936 h 847300"/>
                  <a:gd name="connsiteX9" fmla="*/ 252305 w 271600"/>
                  <a:gd name="connsiteY9" fmla="*/ 20699 h 847300"/>
                  <a:gd name="connsiteX10" fmla="*/ 271600 w 271600"/>
                  <a:gd name="connsiteY10" fmla="*/ 11684 h 847300"/>
                  <a:gd name="connsiteX11" fmla="*/ 244200 w 271600"/>
                  <a:gd name="connsiteY11" fmla="*/ 847300 h 847300"/>
                  <a:gd name="connsiteX12" fmla="*/ 0 w 271600"/>
                  <a:gd name="connsiteY12" fmla="*/ 844953 h 847300"/>
                  <a:gd name="connsiteX13" fmla="*/ 35343 w 271600"/>
                  <a:gd name="connsiteY13" fmla="*/ 152 h 847300"/>
                  <a:gd name="connsiteX0" fmla="*/ 35343 w 271600"/>
                  <a:gd name="connsiteY0" fmla="*/ 152 h 847300"/>
                  <a:gd name="connsiteX1" fmla="*/ 116764 w 271600"/>
                  <a:gd name="connsiteY1" fmla="*/ 14293 h 847300"/>
                  <a:gd name="connsiteX2" fmla="*/ 134726 w 271600"/>
                  <a:gd name="connsiteY2" fmla="*/ 16471 h 847300"/>
                  <a:gd name="connsiteX3" fmla="*/ 153655 w 271600"/>
                  <a:gd name="connsiteY3" fmla="*/ 0 h 847300"/>
                  <a:gd name="connsiteX4" fmla="*/ 168914 w 271600"/>
                  <a:gd name="connsiteY4" fmla="*/ 18243 h 847300"/>
                  <a:gd name="connsiteX5" fmla="*/ 179730 w 271600"/>
                  <a:gd name="connsiteY5" fmla="*/ 1976 h 847300"/>
                  <a:gd name="connsiteX6" fmla="*/ 202415 w 271600"/>
                  <a:gd name="connsiteY6" fmla="*/ 21228 h 847300"/>
                  <a:gd name="connsiteX7" fmla="*/ 212546 w 271600"/>
                  <a:gd name="connsiteY7" fmla="*/ 6171 h 847300"/>
                  <a:gd name="connsiteX8" fmla="*/ 226229 w 271600"/>
                  <a:gd name="connsiteY8" fmla="*/ 18723 h 847300"/>
                  <a:gd name="connsiteX9" fmla="*/ 239306 w 271600"/>
                  <a:gd name="connsiteY9" fmla="*/ 6936 h 847300"/>
                  <a:gd name="connsiteX10" fmla="*/ 252305 w 271600"/>
                  <a:gd name="connsiteY10" fmla="*/ 20699 h 847300"/>
                  <a:gd name="connsiteX11" fmla="*/ 271600 w 271600"/>
                  <a:gd name="connsiteY11" fmla="*/ 11684 h 847300"/>
                  <a:gd name="connsiteX12" fmla="*/ 244200 w 271600"/>
                  <a:gd name="connsiteY12" fmla="*/ 847300 h 847300"/>
                  <a:gd name="connsiteX13" fmla="*/ 0 w 271600"/>
                  <a:gd name="connsiteY13" fmla="*/ 844953 h 847300"/>
                  <a:gd name="connsiteX14" fmla="*/ 35343 w 271600"/>
                  <a:gd name="connsiteY14" fmla="*/ 152 h 847300"/>
                  <a:gd name="connsiteX0" fmla="*/ 35343 w 271600"/>
                  <a:gd name="connsiteY0" fmla="*/ 4185 h 851333"/>
                  <a:gd name="connsiteX1" fmla="*/ 123947 w 271600"/>
                  <a:gd name="connsiteY1" fmla="*/ 0 h 851333"/>
                  <a:gd name="connsiteX2" fmla="*/ 134726 w 271600"/>
                  <a:gd name="connsiteY2" fmla="*/ 20504 h 851333"/>
                  <a:gd name="connsiteX3" fmla="*/ 153655 w 271600"/>
                  <a:gd name="connsiteY3" fmla="*/ 4033 h 851333"/>
                  <a:gd name="connsiteX4" fmla="*/ 168914 w 271600"/>
                  <a:gd name="connsiteY4" fmla="*/ 22276 h 851333"/>
                  <a:gd name="connsiteX5" fmla="*/ 179730 w 271600"/>
                  <a:gd name="connsiteY5" fmla="*/ 6009 h 851333"/>
                  <a:gd name="connsiteX6" fmla="*/ 202415 w 271600"/>
                  <a:gd name="connsiteY6" fmla="*/ 25261 h 851333"/>
                  <a:gd name="connsiteX7" fmla="*/ 212546 w 271600"/>
                  <a:gd name="connsiteY7" fmla="*/ 10204 h 851333"/>
                  <a:gd name="connsiteX8" fmla="*/ 226229 w 271600"/>
                  <a:gd name="connsiteY8" fmla="*/ 22756 h 851333"/>
                  <a:gd name="connsiteX9" fmla="*/ 239306 w 271600"/>
                  <a:gd name="connsiteY9" fmla="*/ 10969 h 851333"/>
                  <a:gd name="connsiteX10" fmla="*/ 252305 w 271600"/>
                  <a:gd name="connsiteY10" fmla="*/ 24732 h 851333"/>
                  <a:gd name="connsiteX11" fmla="*/ 271600 w 271600"/>
                  <a:gd name="connsiteY11" fmla="*/ 15717 h 851333"/>
                  <a:gd name="connsiteX12" fmla="*/ 244200 w 271600"/>
                  <a:gd name="connsiteY12" fmla="*/ 851333 h 851333"/>
                  <a:gd name="connsiteX13" fmla="*/ 0 w 271600"/>
                  <a:gd name="connsiteY13" fmla="*/ 848986 h 851333"/>
                  <a:gd name="connsiteX14" fmla="*/ 35343 w 271600"/>
                  <a:gd name="connsiteY14" fmla="*/ 4185 h 851333"/>
                  <a:gd name="connsiteX0" fmla="*/ 35343 w 271600"/>
                  <a:gd name="connsiteY0" fmla="*/ 4185 h 851333"/>
                  <a:gd name="connsiteX1" fmla="*/ 108246 w 271600"/>
                  <a:gd name="connsiteY1" fmla="*/ 2302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111920 w 271600"/>
                  <a:gd name="connsiteY1" fmla="*/ 15581 h 851333"/>
                  <a:gd name="connsiteX2" fmla="*/ 123947 w 271600"/>
                  <a:gd name="connsiteY2" fmla="*/ 0 h 851333"/>
                  <a:gd name="connsiteX3" fmla="*/ 134726 w 271600"/>
                  <a:gd name="connsiteY3" fmla="*/ 20504 h 851333"/>
                  <a:gd name="connsiteX4" fmla="*/ 153655 w 271600"/>
                  <a:gd name="connsiteY4" fmla="*/ 4033 h 851333"/>
                  <a:gd name="connsiteX5" fmla="*/ 168914 w 271600"/>
                  <a:gd name="connsiteY5" fmla="*/ 22276 h 851333"/>
                  <a:gd name="connsiteX6" fmla="*/ 179730 w 271600"/>
                  <a:gd name="connsiteY6" fmla="*/ 6009 h 851333"/>
                  <a:gd name="connsiteX7" fmla="*/ 202415 w 271600"/>
                  <a:gd name="connsiteY7" fmla="*/ 25261 h 851333"/>
                  <a:gd name="connsiteX8" fmla="*/ 212546 w 271600"/>
                  <a:gd name="connsiteY8" fmla="*/ 10204 h 851333"/>
                  <a:gd name="connsiteX9" fmla="*/ 226229 w 271600"/>
                  <a:gd name="connsiteY9" fmla="*/ 22756 h 851333"/>
                  <a:gd name="connsiteX10" fmla="*/ 239306 w 271600"/>
                  <a:gd name="connsiteY10" fmla="*/ 10969 h 851333"/>
                  <a:gd name="connsiteX11" fmla="*/ 252305 w 271600"/>
                  <a:gd name="connsiteY11" fmla="*/ 24732 h 851333"/>
                  <a:gd name="connsiteX12" fmla="*/ 271600 w 271600"/>
                  <a:gd name="connsiteY12" fmla="*/ 15717 h 851333"/>
                  <a:gd name="connsiteX13" fmla="*/ 244200 w 271600"/>
                  <a:gd name="connsiteY13" fmla="*/ 851333 h 851333"/>
                  <a:gd name="connsiteX14" fmla="*/ 0 w 271600"/>
                  <a:gd name="connsiteY14" fmla="*/ 848986 h 851333"/>
                  <a:gd name="connsiteX15" fmla="*/ 35343 w 271600"/>
                  <a:gd name="connsiteY15" fmla="*/ 4185 h 851333"/>
                  <a:gd name="connsiteX0" fmla="*/ 35343 w 271600"/>
                  <a:gd name="connsiteY0" fmla="*/ 4185 h 851333"/>
                  <a:gd name="connsiteX1" fmla="*/ 93272 w 271600"/>
                  <a:gd name="connsiteY1" fmla="*/ 14614 h 851333"/>
                  <a:gd name="connsiteX2" fmla="*/ 111920 w 271600"/>
                  <a:gd name="connsiteY2" fmla="*/ 15581 h 851333"/>
                  <a:gd name="connsiteX3" fmla="*/ 123947 w 271600"/>
                  <a:gd name="connsiteY3" fmla="*/ 0 h 851333"/>
                  <a:gd name="connsiteX4" fmla="*/ 134726 w 271600"/>
                  <a:gd name="connsiteY4" fmla="*/ 20504 h 851333"/>
                  <a:gd name="connsiteX5" fmla="*/ 153655 w 271600"/>
                  <a:gd name="connsiteY5" fmla="*/ 4033 h 851333"/>
                  <a:gd name="connsiteX6" fmla="*/ 168914 w 271600"/>
                  <a:gd name="connsiteY6" fmla="*/ 22276 h 851333"/>
                  <a:gd name="connsiteX7" fmla="*/ 179730 w 271600"/>
                  <a:gd name="connsiteY7" fmla="*/ 6009 h 851333"/>
                  <a:gd name="connsiteX8" fmla="*/ 202415 w 271600"/>
                  <a:gd name="connsiteY8" fmla="*/ 25261 h 851333"/>
                  <a:gd name="connsiteX9" fmla="*/ 212546 w 271600"/>
                  <a:gd name="connsiteY9" fmla="*/ 10204 h 851333"/>
                  <a:gd name="connsiteX10" fmla="*/ 226229 w 271600"/>
                  <a:gd name="connsiteY10" fmla="*/ 22756 h 851333"/>
                  <a:gd name="connsiteX11" fmla="*/ 239306 w 271600"/>
                  <a:gd name="connsiteY11" fmla="*/ 10969 h 851333"/>
                  <a:gd name="connsiteX12" fmla="*/ 252305 w 271600"/>
                  <a:gd name="connsiteY12" fmla="*/ 24732 h 851333"/>
                  <a:gd name="connsiteX13" fmla="*/ 271600 w 271600"/>
                  <a:gd name="connsiteY13" fmla="*/ 15717 h 851333"/>
                  <a:gd name="connsiteX14" fmla="*/ 244200 w 271600"/>
                  <a:gd name="connsiteY14" fmla="*/ 851333 h 851333"/>
                  <a:gd name="connsiteX15" fmla="*/ 0 w 271600"/>
                  <a:gd name="connsiteY15" fmla="*/ 848986 h 851333"/>
                  <a:gd name="connsiteX16" fmla="*/ 35343 w 271600"/>
                  <a:gd name="connsiteY16" fmla="*/ 4185 h 851333"/>
                  <a:gd name="connsiteX0" fmla="*/ 35343 w 271600"/>
                  <a:gd name="connsiteY0" fmla="*/ 5314 h 852462"/>
                  <a:gd name="connsiteX1" fmla="*/ 102191 w 271600"/>
                  <a:gd name="connsiteY1" fmla="*/ 0 h 852462"/>
                  <a:gd name="connsiteX2" fmla="*/ 111920 w 271600"/>
                  <a:gd name="connsiteY2" fmla="*/ 16710 h 852462"/>
                  <a:gd name="connsiteX3" fmla="*/ 123947 w 271600"/>
                  <a:gd name="connsiteY3" fmla="*/ 1129 h 852462"/>
                  <a:gd name="connsiteX4" fmla="*/ 134726 w 271600"/>
                  <a:gd name="connsiteY4" fmla="*/ 21633 h 852462"/>
                  <a:gd name="connsiteX5" fmla="*/ 153655 w 271600"/>
                  <a:gd name="connsiteY5" fmla="*/ 5162 h 852462"/>
                  <a:gd name="connsiteX6" fmla="*/ 168914 w 271600"/>
                  <a:gd name="connsiteY6" fmla="*/ 23405 h 852462"/>
                  <a:gd name="connsiteX7" fmla="*/ 179730 w 271600"/>
                  <a:gd name="connsiteY7" fmla="*/ 7138 h 852462"/>
                  <a:gd name="connsiteX8" fmla="*/ 202415 w 271600"/>
                  <a:gd name="connsiteY8" fmla="*/ 26390 h 852462"/>
                  <a:gd name="connsiteX9" fmla="*/ 212546 w 271600"/>
                  <a:gd name="connsiteY9" fmla="*/ 11333 h 852462"/>
                  <a:gd name="connsiteX10" fmla="*/ 226229 w 271600"/>
                  <a:gd name="connsiteY10" fmla="*/ 23885 h 852462"/>
                  <a:gd name="connsiteX11" fmla="*/ 239306 w 271600"/>
                  <a:gd name="connsiteY11" fmla="*/ 12098 h 852462"/>
                  <a:gd name="connsiteX12" fmla="*/ 252305 w 271600"/>
                  <a:gd name="connsiteY12" fmla="*/ 25861 h 852462"/>
                  <a:gd name="connsiteX13" fmla="*/ 271600 w 271600"/>
                  <a:gd name="connsiteY13" fmla="*/ 16846 h 852462"/>
                  <a:gd name="connsiteX14" fmla="*/ 244200 w 271600"/>
                  <a:gd name="connsiteY14" fmla="*/ 852462 h 852462"/>
                  <a:gd name="connsiteX15" fmla="*/ 0 w 271600"/>
                  <a:gd name="connsiteY15" fmla="*/ 850115 h 852462"/>
                  <a:gd name="connsiteX16" fmla="*/ 35343 w 271600"/>
                  <a:gd name="connsiteY16" fmla="*/ 5314 h 852462"/>
                  <a:gd name="connsiteX0" fmla="*/ 35343 w 271600"/>
                  <a:gd name="connsiteY0" fmla="*/ 5314 h 852462"/>
                  <a:gd name="connsiteX1" fmla="*/ 82857 w 271600"/>
                  <a:gd name="connsiteY1" fmla="*/ 245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81526 w 271600"/>
                  <a:gd name="connsiteY1" fmla="*/ 13888 h 852462"/>
                  <a:gd name="connsiteX2" fmla="*/ 102191 w 271600"/>
                  <a:gd name="connsiteY2" fmla="*/ 0 h 852462"/>
                  <a:gd name="connsiteX3" fmla="*/ 111920 w 271600"/>
                  <a:gd name="connsiteY3" fmla="*/ 16710 h 852462"/>
                  <a:gd name="connsiteX4" fmla="*/ 123947 w 271600"/>
                  <a:gd name="connsiteY4" fmla="*/ 1129 h 852462"/>
                  <a:gd name="connsiteX5" fmla="*/ 134726 w 271600"/>
                  <a:gd name="connsiteY5" fmla="*/ 21633 h 852462"/>
                  <a:gd name="connsiteX6" fmla="*/ 153655 w 271600"/>
                  <a:gd name="connsiteY6" fmla="*/ 5162 h 852462"/>
                  <a:gd name="connsiteX7" fmla="*/ 168914 w 271600"/>
                  <a:gd name="connsiteY7" fmla="*/ 23405 h 852462"/>
                  <a:gd name="connsiteX8" fmla="*/ 179730 w 271600"/>
                  <a:gd name="connsiteY8" fmla="*/ 7138 h 852462"/>
                  <a:gd name="connsiteX9" fmla="*/ 202415 w 271600"/>
                  <a:gd name="connsiteY9" fmla="*/ 26390 h 852462"/>
                  <a:gd name="connsiteX10" fmla="*/ 212546 w 271600"/>
                  <a:gd name="connsiteY10" fmla="*/ 11333 h 852462"/>
                  <a:gd name="connsiteX11" fmla="*/ 226229 w 271600"/>
                  <a:gd name="connsiteY11" fmla="*/ 23885 h 852462"/>
                  <a:gd name="connsiteX12" fmla="*/ 239306 w 271600"/>
                  <a:gd name="connsiteY12" fmla="*/ 12098 h 852462"/>
                  <a:gd name="connsiteX13" fmla="*/ 252305 w 271600"/>
                  <a:gd name="connsiteY13" fmla="*/ 25861 h 852462"/>
                  <a:gd name="connsiteX14" fmla="*/ 271600 w 271600"/>
                  <a:gd name="connsiteY14" fmla="*/ 16846 h 852462"/>
                  <a:gd name="connsiteX15" fmla="*/ 244200 w 271600"/>
                  <a:gd name="connsiteY15" fmla="*/ 852462 h 852462"/>
                  <a:gd name="connsiteX16" fmla="*/ 0 w 271600"/>
                  <a:gd name="connsiteY16" fmla="*/ 850115 h 852462"/>
                  <a:gd name="connsiteX17" fmla="*/ 35343 w 271600"/>
                  <a:gd name="connsiteY17" fmla="*/ 5314 h 852462"/>
                  <a:gd name="connsiteX0" fmla="*/ 35343 w 271600"/>
                  <a:gd name="connsiteY0" fmla="*/ 5314 h 852462"/>
                  <a:gd name="connsiteX1" fmla="*/ 68044 w 271600"/>
                  <a:gd name="connsiteY1" fmla="*/ 9449 h 852462"/>
                  <a:gd name="connsiteX2" fmla="*/ 81526 w 271600"/>
                  <a:gd name="connsiteY2" fmla="*/ 13888 h 852462"/>
                  <a:gd name="connsiteX3" fmla="*/ 102191 w 271600"/>
                  <a:gd name="connsiteY3" fmla="*/ 0 h 852462"/>
                  <a:gd name="connsiteX4" fmla="*/ 111920 w 271600"/>
                  <a:gd name="connsiteY4" fmla="*/ 16710 h 852462"/>
                  <a:gd name="connsiteX5" fmla="*/ 123947 w 271600"/>
                  <a:gd name="connsiteY5" fmla="*/ 1129 h 852462"/>
                  <a:gd name="connsiteX6" fmla="*/ 134726 w 271600"/>
                  <a:gd name="connsiteY6" fmla="*/ 21633 h 852462"/>
                  <a:gd name="connsiteX7" fmla="*/ 153655 w 271600"/>
                  <a:gd name="connsiteY7" fmla="*/ 5162 h 852462"/>
                  <a:gd name="connsiteX8" fmla="*/ 168914 w 271600"/>
                  <a:gd name="connsiteY8" fmla="*/ 23405 h 852462"/>
                  <a:gd name="connsiteX9" fmla="*/ 179730 w 271600"/>
                  <a:gd name="connsiteY9" fmla="*/ 7138 h 852462"/>
                  <a:gd name="connsiteX10" fmla="*/ 202415 w 271600"/>
                  <a:gd name="connsiteY10" fmla="*/ 26390 h 852462"/>
                  <a:gd name="connsiteX11" fmla="*/ 212546 w 271600"/>
                  <a:gd name="connsiteY11" fmla="*/ 11333 h 852462"/>
                  <a:gd name="connsiteX12" fmla="*/ 226229 w 271600"/>
                  <a:gd name="connsiteY12" fmla="*/ 23885 h 852462"/>
                  <a:gd name="connsiteX13" fmla="*/ 239306 w 271600"/>
                  <a:gd name="connsiteY13" fmla="*/ 12098 h 852462"/>
                  <a:gd name="connsiteX14" fmla="*/ 252305 w 271600"/>
                  <a:gd name="connsiteY14" fmla="*/ 25861 h 852462"/>
                  <a:gd name="connsiteX15" fmla="*/ 271600 w 271600"/>
                  <a:gd name="connsiteY15" fmla="*/ 16846 h 852462"/>
                  <a:gd name="connsiteX16" fmla="*/ 244200 w 271600"/>
                  <a:gd name="connsiteY16" fmla="*/ 852462 h 852462"/>
                  <a:gd name="connsiteX17" fmla="*/ 0 w 271600"/>
                  <a:gd name="connsiteY17" fmla="*/ 850115 h 852462"/>
                  <a:gd name="connsiteX18" fmla="*/ 35343 w 271600"/>
                  <a:gd name="connsiteY18" fmla="*/ 5314 h 852462"/>
                  <a:gd name="connsiteX0" fmla="*/ 35343 w 271600"/>
                  <a:gd name="connsiteY0" fmla="*/ 7086 h 854234"/>
                  <a:gd name="connsiteX1" fmla="*/ 68003 w 271600"/>
                  <a:gd name="connsiteY1" fmla="*/ 0 h 854234"/>
                  <a:gd name="connsiteX2" fmla="*/ 81526 w 271600"/>
                  <a:gd name="connsiteY2" fmla="*/ 15660 h 854234"/>
                  <a:gd name="connsiteX3" fmla="*/ 102191 w 271600"/>
                  <a:gd name="connsiteY3" fmla="*/ 1772 h 854234"/>
                  <a:gd name="connsiteX4" fmla="*/ 111920 w 271600"/>
                  <a:gd name="connsiteY4" fmla="*/ 18482 h 854234"/>
                  <a:gd name="connsiteX5" fmla="*/ 123947 w 271600"/>
                  <a:gd name="connsiteY5" fmla="*/ 2901 h 854234"/>
                  <a:gd name="connsiteX6" fmla="*/ 134726 w 271600"/>
                  <a:gd name="connsiteY6" fmla="*/ 23405 h 854234"/>
                  <a:gd name="connsiteX7" fmla="*/ 153655 w 271600"/>
                  <a:gd name="connsiteY7" fmla="*/ 6934 h 854234"/>
                  <a:gd name="connsiteX8" fmla="*/ 168914 w 271600"/>
                  <a:gd name="connsiteY8" fmla="*/ 25177 h 854234"/>
                  <a:gd name="connsiteX9" fmla="*/ 179730 w 271600"/>
                  <a:gd name="connsiteY9" fmla="*/ 8910 h 854234"/>
                  <a:gd name="connsiteX10" fmla="*/ 202415 w 271600"/>
                  <a:gd name="connsiteY10" fmla="*/ 28162 h 854234"/>
                  <a:gd name="connsiteX11" fmla="*/ 212546 w 271600"/>
                  <a:gd name="connsiteY11" fmla="*/ 13105 h 854234"/>
                  <a:gd name="connsiteX12" fmla="*/ 226229 w 271600"/>
                  <a:gd name="connsiteY12" fmla="*/ 25657 h 854234"/>
                  <a:gd name="connsiteX13" fmla="*/ 239306 w 271600"/>
                  <a:gd name="connsiteY13" fmla="*/ 13870 h 854234"/>
                  <a:gd name="connsiteX14" fmla="*/ 252305 w 271600"/>
                  <a:gd name="connsiteY14" fmla="*/ 27633 h 854234"/>
                  <a:gd name="connsiteX15" fmla="*/ 271600 w 271600"/>
                  <a:gd name="connsiteY15" fmla="*/ 18618 h 854234"/>
                  <a:gd name="connsiteX16" fmla="*/ 244200 w 271600"/>
                  <a:gd name="connsiteY16" fmla="*/ 854234 h 854234"/>
                  <a:gd name="connsiteX17" fmla="*/ 0 w 271600"/>
                  <a:gd name="connsiteY17" fmla="*/ 851887 h 854234"/>
                  <a:gd name="connsiteX18" fmla="*/ 35343 w 271600"/>
                  <a:gd name="connsiteY18" fmla="*/ 7086 h 854234"/>
                  <a:gd name="connsiteX0" fmla="*/ 35343 w 271600"/>
                  <a:gd name="connsiteY0" fmla="*/ 7086 h 854234"/>
                  <a:gd name="connsiteX1" fmla="*/ 53513 w 271600"/>
                  <a:gd name="connsiteY1" fmla="*/ 2988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5815 w 271600"/>
                  <a:gd name="connsiteY1" fmla="*/ 18689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3918 w 271600"/>
                  <a:gd name="connsiteY1" fmla="*/ 1921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81526 w 271600"/>
                  <a:gd name="connsiteY3" fmla="*/ 15660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11920 w 271600"/>
                  <a:gd name="connsiteY5" fmla="*/ 18482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4726 w 271600"/>
                  <a:gd name="connsiteY7" fmla="*/ 23405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8914 w 271600"/>
                  <a:gd name="connsiteY9" fmla="*/ 25177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202415 w 271600"/>
                  <a:gd name="connsiteY11" fmla="*/ 28162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6229 w 271600"/>
                  <a:gd name="connsiteY13" fmla="*/ 25657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2305 w 271600"/>
                  <a:gd name="connsiteY15" fmla="*/ 27633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0 w 271600"/>
                  <a:gd name="connsiteY18" fmla="*/ 851887 h 854234"/>
                  <a:gd name="connsiteX19" fmla="*/ 35343 w 271600"/>
                  <a:gd name="connsiteY19" fmla="*/ 7086 h 854234"/>
                  <a:gd name="connsiteX0" fmla="*/ 35343 w 271600"/>
                  <a:gd name="connsiteY0" fmla="*/ 7086 h 854700"/>
                  <a:gd name="connsiteX1" fmla="*/ 56179 w 271600"/>
                  <a:gd name="connsiteY1" fmla="*/ 23694 h 854700"/>
                  <a:gd name="connsiteX2" fmla="*/ 68003 w 271600"/>
                  <a:gd name="connsiteY2" fmla="*/ 0 h 854700"/>
                  <a:gd name="connsiteX3" fmla="*/ 79145 w 271600"/>
                  <a:gd name="connsiteY3" fmla="*/ 25509 h 854700"/>
                  <a:gd name="connsiteX4" fmla="*/ 102191 w 271600"/>
                  <a:gd name="connsiteY4" fmla="*/ 1772 h 854700"/>
                  <a:gd name="connsiteX5" fmla="*/ 108490 w 271600"/>
                  <a:gd name="connsiteY5" fmla="*/ 24537 h 854700"/>
                  <a:gd name="connsiteX6" fmla="*/ 123947 w 271600"/>
                  <a:gd name="connsiteY6" fmla="*/ 2901 h 854700"/>
                  <a:gd name="connsiteX7" fmla="*/ 133717 w 271600"/>
                  <a:gd name="connsiteY7" fmla="*/ 30832 h 854700"/>
                  <a:gd name="connsiteX8" fmla="*/ 153655 w 271600"/>
                  <a:gd name="connsiteY8" fmla="*/ 6934 h 854700"/>
                  <a:gd name="connsiteX9" fmla="*/ 167219 w 271600"/>
                  <a:gd name="connsiteY9" fmla="*/ 33815 h 854700"/>
                  <a:gd name="connsiteX10" fmla="*/ 179730 w 271600"/>
                  <a:gd name="connsiteY10" fmla="*/ 8910 h 854700"/>
                  <a:gd name="connsiteX11" fmla="*/ 198299 w 271600"/>
                  <a:gd name="connsiteY11" fmla="*/ 35428 h 854700"/>
                  <a:gd name="connsiteX12" fmla="*/ 212546 w 271600"/>
                  <a:gd name="connsiteY12" fmla="*/ 13105 h 854700"/>
                  <a:gd name="connsiteX13" fmla="*/ 223848 w 271600"/>
                  <a:gd name="connsiteY13" fmla="*/ 35506 h 854700"/>
                  <a:gd name="connsiteX14" fmla="*/ 239306 w 271600"/>
                  <a:gd name="connsiteY14" fmla="*/ 13870 h 854700"/>
                  <a:gd name="connsiteX15" fmla="*/ 250974 w 271600"/>
                  <a:gd name="connsiteY15" fmla="*/ 41276 h 854700"/>
                  <a:gd name="connsiteX16" fmla="*/ 271600 w 271600"/>
                  <a:gd name="connsiteY16" fmla="*/ 18618 h 854700"/>
                  <a:gd name="connsiteX17" fmla="*/ 244200 w 271600"/>
                  <a:gd name="connsiteY17" fmla="*/ 854234 h 854700"/>
                  <a:gd name="connsiteX18" fmla="*/ 23676 w 271600"/>
                  <a:gd name="connsiteY18" fmla="*/ 854700 h 854700"/>
                  <a:gd name="connsiteX19" fmla="*/ 0 w 271600"/>
                  <a:gd name="connsiteY19" fmla="*/ 851887 h 854700"/>
                  <a:gd name="connsiteX20" fmla="*/ 35343 w 271600"/>
                  <a:gd name="connsiteY20" fmla="*/ 7086 h 854700"/>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17580 w 271600"/>
                  <a:gd name="connsiteY18" fmla="*/ 840048 h 854234"/>
                  <a:gd name="connsiteX19" fmla="*/ 0 w 271600"/>
                  <a:gd name="connsiteY19" fmla="*/ 851887 h 854234"/>
                  <a:gd name="connsiteX20" fmla="*/ 35343 w 271600"/>
                  <a:gd name="connsiteY20"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43655 w 271600"/>
                  <a:gd name="connsiteY18" fmla="*/ 842024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36955 w 271600"/>
                  <a:gd name="connsiteY18" fmla="*/ 851026 h 854234"/>
                  <a:gd name="connsiteX19" fmla="*/ 17580 w 271600"/>
                  <a:gd name="connsiteY19" fmla="*/ 840048 h 854234"/>
                  <a:gd name="connsiteX20" fmla="*/ 0 w 271600"/>
                  <a:gd name="connsiteY20" fmla="*/ 851887 h 854234"/>
                  <a:gd name="connsiteX21" fmla="*/ 35343 w 271600"/>
                  <a:gd name="connsiteY21"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9237 w 271600"/>
                  <a:gd name="connsiteY18" fmla="*/ 854051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55563 w 271600"/>
                  <a:gd name="connsiteY18" fmla="*/ 840772 h 854234"/>
                  <a:gd name="connsiteX19" fmla="*/ 36955 w 271600"/>
                  <a:gd name="connsiteY19" fmla="*/ 851026 h 854234"/>
                  <a:gd name="connsiteX20" fmla="*/ 17580 w 271600"/>
                  <a:gd name="connsiteY20" fmla="*/ 840048 h 854234"/>
                  <a:gd name="connsiteX21" fmla="*/ 0 w 271600"/>
                  <a:gd name="connsiteY21" fmla="*/ 851887 h 854234"/>
                  <a:gd name="connsiteX22" fmla="*/ 35343 w 271600"/>
                  <a:gd name="connsiteY22"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5422 w 271600"/>
                  <a:gd name="connsiteY18" fmla="*/ 842425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6955 w 271600"/>
                  <a:gd name="connsiteY20" fmla="*/ 851026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55563 w 271600"/>
                  <a:gd name="connsiteY19" fmla="*/ 840772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4938 w 271600"/>
                  <a:gd name="connsiteY18" fmla="*/ 851749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61134 w 271600"/>
                  <a:gd name="connsiteY18" fmla="*/ 853526 h 854234"/>
                  <a:gd name="connsiteX19" fmla="*/ 46239 w 271600"/>
                  <a:gd name="connsiteY19" fmla="*/ 840288 h 854234"/>
                  <a:gd name="connsiteX20" fmla="*/ 32475 w 271600"/>
                  <a:gd name="connsiteY20" fmla="*/ 853287 h 854234"/>
                  <a:gd name="connsiteX21" fmla="*/ 17580 w 271600"/>
                  <a:gd name="connsiteY21" fmla="*/ 840048 h 854234"/>
                  <a:gd name="connsiteX22" fmla="*/ 0 w 271600"/>
                  <a:gd name="connsiteY22" fmla="*/ 851887 h 854234"/>
                  <a:gd name="connsiteX23" fmla="*/ 35343 w 271600"/>
                  <a:gd name="connsiteY23"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83576 w 271600"/>
                  <a:gd name="connsiteY18" fmla="*/ 853444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73000 w 271600"/>
                  <a:gd name="connsiteY18" fmla="*/ 841053 h 854234"/>
                  <a:gd name="connsiteX19" fmla="*/ 61134 w 271600"/>
                  <a:gd name="connsiteY19" fmla="*/ 853526 h 854234"/>
                  <a:gd name="connsiteX20" fmla="*/ 46239 w 271600"/>
                  <a:gd name="connsiteY20" fmla="*/ 840288 h 854234"/>
                  <a:gd name="connsiteX21" fmla="*/ 32475 w 271600"/>
                  <a:gd name="connsiteY21" fmla="*/ 853287 h 854234"/>
                  <a:gd name="connsiteX22" fmla="*/ 17580 w 271600"/>
                  <a:gd name="connsiteY22" fmla="*/ 840048 h 854234"/>
                  <a:gd name="connsiteX23" fmla="*/ 0 w 271600"/>
                  <a:gd name="connsiteY23" fmla="*/ 851887 h 854234"/>
                  <a:gd name="connsiteX24" fmla="*/ 35343 w 271600"/>
                  <a:gd name="connsiteY24" fmla="*/ 7086 h 854234"/>
                  <a:gd name="connsiteX0" fmla="*/ 35343 w 271600"/>
                  <a:gd name="connsiteY0" fmla="*/ 7086 h 854234"/>
                  <a:gd name="connsiteX1" fmla="*/ 56179 w 271600"/>
                  <a:gd name="connsiteY1" fmla="*/ 23694 h 854234"/>
                  <a:gd name="connsiteX2" fmla="*/ 68003 w 271600"/>
                  <a:gd name="connsiteY2" fmla="*/ 0 h 854234"/>
                  <a:gd name="connsiteX3" fmla="*/ 79145 w 271600"/>
                  <a:gd name="connsiteY3" fmla="*/ 25509 h 854234"/>
                  <a:gd name="connsiteX4" fmla="*/ 102191 w 271600"/>
                  <a:gd name="connsiteY4" fmla="*/ 1772 h 854234"/>
                  <a:gd name="connsiteX5" fmla="*/ 108490 w 271600"/>
                  <a:gd name="connsiteY5" fmla="*/ 24537 h 854234"/>
                  <a:gd name="connsiteX6" fmla="*/ 123947 w 271600"/>
                  <a:gd name="connsiteY6" fmla="*/ 2901 h 854234"/>
                  <a:gd name="connsiteX7" fmla="*/ 133717 w 271600"/>
                  <a:gd name="connsiteY7" fmla="*/ 30832 h 854234"/>
                  <a:gd name="connsiteX8" fmla="*/ 153655 w 271600"/>
                  <a:gd name="connsiteY8" fmla="*/ 6934 h 854234"/>
                  <a:gd name="connsiteX9" fmla="*/ 167219 w 271600"/>
                  <a:gd name="connsiteY9" fmla="*/ 33815 h 854234"/>
                  <a:gd name="connsiteX10" fmla="*/ 179730 w 271600"/>
                  <a:gd name="connsiteY10" fmla="*/ 8910 h 854234"/>
                  <a:gd name="connsiteX11" fmla="*/ 198299 w 271600"/>
                  <a:gd name="connsiteY11" fmla="*/ 35428 h 854234"/>
                  <a:gd name="connsiteX12" fmla="*/ 212546 w 271600"/>
                  <a:gd name="connsiteY12" fmla="*/ 13105 h 854234"/>
                  <a:gd name="connsiteX13" fmla="*/ 223848 w 271600"/>
                  <a:gd name="connsiteY13" fmla="*/ 35506 h 854234"/>
                  <a:gd name="connsiteX14" fmla="*/ 239306 w 271600"/>
                  <a:gd name="connsiteY14" fmla="*/ 13870 h 854234"/>
                  <a:gd name="connsiteX15" fmla="*/ 250974 w 271600"/>
                  <a:gd name="connsiteY15" fmla="*/ 41276 h 854234"/>
                  <a:gd name="connsiteX16" fmla="*/ 271600 w 271600"/>
                  <a:gd name="connsiteY16" fmla="*/ 18618 h 854234"/>
                  <a:gd name="connsiteX17" fmla="*/ 244200 w 271600"/>
                  <a:gd name="connsiteY17" fmla="*/ 854234 h 854234"/>
                  <a:gd name="connsiteX18" fmla="*/ 96652 w 271600"/>
                  <a:gd name="connsiteY18" fmla="*/ 841657 h 854234"/>
                  <a:gd name="connsiteX19" fmla="*/ 73000 w 271600"/>
                  <a:gd name="connsiteY19" fmla="*/ 841053 h 854234"/>
                  <a:gd name="connsiteX20" fmla="*/ 61134 w 271600"/>
                  <a:gd name="connsiteY20" fmla="*/ 853526 h 854234"/>
                  <a:gd name="connsiteX21" fmla="*/ 46239 w 271600"/>
                  <a:gd name="connsiteY21" fmla="*/ 840288 h 854234"/>
                  <a:gd name="connsiteX22" fmla="*/ 32475 w 271600"/>
                  <a:gd name="connsiteY22" fmla="*/ 853287 h 854234"/>
                  <a:gd name="connsiteX23" fmla="*/ 17580 w 271600"/>
                  <a:gd name="connsiteY23" fmla="*/ 840048 h 854234"/>
                  <a:gd name="connsiteX24" fmla="*/ 0 w 271600"/>
                  <a:gd name="connsiteY24" fmla="*/ 851887 h 854234"/>
                  <a:gd name="connsiteX25" fmla="*/ 35343 w 271600"/>
                  <a:gd name="connsiteY25" fmla="*/ 7086 h 854234"/>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91366 w 271600"/>
                  <a:gd name="connsiteY18" fmla="*/ 859458 h 859458"/>
                  <a:gd name="connsiteX19" fmla="*/ 73000 w 271600"/>
                  <a:gd name="connsiteY19" fmla="*/ 841053 h 859458"/>
                  <a:gd name="connsiteX20" fmla="*/ 61134 w 271600"/>
                  <a:gd name="connsiteY20" fmla="*/ 853526 h 859458"/>
                  <a:gd name="connsiteX21" fmla="*/ 46239 w 271600"/>
                  <a:gd name="connsiteY21" fmla="*/ 840288 h 859458"/>
                  <a:gd name="connsiteX22" fmla="*/ 32475 w 271600"/>
                  <a:gd name="connsiteY22" fmla="*/ 853287 h 859458"/>
                  <a:gd name="connsiteX23" fmla="*/ 17580 w 271600"/>
                  <a:gd name="connsiteY23" fmla="*/ 840048 h 859458"/>
                  <a:gd name="connsiteX24" fmla="*/ 0 w 271600"/>
                  <a:gd name="connsiteY24" fmla="*/ 851887 h 859458"/>
                  <a:gd name="connsiteX25" fmla="*/ 35343 w 271600"/>
                  <a:gd name="connsiteY25"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10176 w 271600"/>
                  <a:gd name="connsiteY18" fmla="*/ 857317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05977 w 271600"/>
                  <a:gd name="connsiteY18" fmla="*/ 842141 h 859458"/>
                  <a:gd name="connsiteX19" fmla="*/ 91366 w 271600"/>
                  <a:gd name="connsiteY19" fmla="*/ 859458 h 859458"/>
                  <a:gd name="connsiteX20" fmla="*/ 73000 w 271600"/>
                  <a:gd name="connsiteY20" fmla="*/ 841053 h 859458"/>
                  <a:gd name="connsiteX21" fmla="*/ 61134 w 271600"/>
                  <a:gd name="connsiteY21" fmla="*/ 853526 h 859458"/>
                  <a:gd name="connsiteX22" fmla="*/ 46239 w 271600"/>
                  <a:gd name="connsiteY22" fmla="*/ 840288 h 859458"/>
                  <a:gd name="connsiteX23" fmla="*/ 32475 w 271600"/>
                  <a:gd name="connsiteY23" fmla="*/ 853287 h 859458"/>
                  <a:gd name="connsiteX24" fmla="*/ 17580 w 271600"/>
                  <a:gd name="connsiteY24" fmla="*/ 840048 h 859458"/>
                  <a:gd name="connsiteX25" fmla="*/ 0 w 271600"/>
                  <a:gd name="connsiteY25" fmla="*/ 851887 h 859458"/>
                  <a:gd name="connsiteX26" fmla="*/ 35343 w 271600"/>
                  <a:gd name="connsiteY26" fmla="*/ 7086 h 859458"/>
                  <a:gd name="connsiteX0" fmla="*/ 35343 w 271600"/>
                  <a:gd name="connsiteY0" fmla="*/ 7086 h 859458"/>
                  <a:gd name="connsiteX1" fmla="*/ 56179 w 271600"/>
                  <a:gd name="connsiteY1" fmla="*/ 23694 h 859458"/>
                  <a:gd name="connsiteX2" fmla="*/ 68003 w 271600"/>
                  <a:gd name="connsiteY2" fmla="*/ 0 h 859458"/>
                  <a:gd name="connsiteX3" fmla="*/ 79145 w 271600"/>
                  <a:gd name="connsiteY3" fmla="*/ 25509 h 859458"/>
                  <a:gd name="connsiteX4" fmla="*/ 102191 w 271600"/>
                  <a:gd name="connsiteY4" fmla="*/ 1772 h 859458"/>
                  <a:gd name="connsiteX5" fmla="*/ 108490 w 271600"/>
                  <a:gd name="connsiteY5" fmla="*/ 24537 h 859458"/>
                  <a:gd name="connsiteX6" fmla="*/ 123947 w 271600"/>
                  <a:gd name="connsiteY6" fmla="*/ 2901 h 859458"/>
                  <a:gd name="connsiteX7" fmla="*/ 133717 w 271600"/>
                  <a:gd name="connsiteY7" fmla="*/ 30832 h 859458"/>
                  <a:gd name="connsiteX8" fmla="*/ 153655 w 271600"/>
                  <a:gd name="connsiteY8" fmla="*/ 6934 h 859458"/>
                  <a:gd name="connsiteX9" fmla="*/ 167219 w 271600"/>
                  <a:gd name="connsiteY9" fmla="*/ 33815 h 859458"/>
                  <a:gd name="connsiteX10" fmla="*/ 179730 w 271600"/>
                  <a:gd name="connsiteY10" fmla="*/ 8910 h 859458"/>
                  <a:gd name="connsiteX11" fmla="*/ 198299 w 271600"/>
                  <a:gd name="connsiteY11" fmla="*/ 35428 h 859458"/>
                  <a:gd name="connsiteX12" fmla="*/ 212546 w 271600"/>
                  <a:gd name="connsiteY12" fmla="*/ 13105 h 859458"/>
                  <a:gd name="connsiteX13" fmla="*/ 223848 w 271600"/>
                  <a:gd name="connsiteY13" fmla="*/ 35506 h 859458"/>
                  <a:gd name="connsiteX14" fmla="*/ 239306 w 271600"/>
                  <a:gd name="connsiteY14" fmla="*/ 13870 h 859458"/>
                  <a:gd name="connsiteX15" fmla="*/ 250974 w 271600"/>
                  <a:gd name="connsiteY15" fmla="*/ 41276 h 859458"/>
                  <a:gd name="connsiteX16" fmla="*/ 271600 w 271600"/>
                  <a:gd name="connsiteY16" fmla="*/ 18618 h 859458"/>
                  <a:gd name="connsiteX17" fmla="*/ 244200 w 271600"/>
                  <a:gd name="connsiteY17" fmla="*/ 854234 h 859458"/>
                  <a:gd name="connsiteX18" fmla="*/ 127046 w 271600"/>
                  <a:gd name="connsiteY18" fmla="*/ 844479 h 859458"/>
                  <a:gd name="connsiteX19" fmla="*/ 105977 w 271600"/>
                  <a:gd name="connsiteY19" fmla="*/ 842141 h 859458"/>
                  <a:gd name="connsiteX20" fmla="*/ 91366 w 271600"/>
                  <a:gd name="connsiteY20" fmla="*/ 859458 h 859458"/>
                  <a:gd name="connsiteX21" fmla="*/ 73000 w 271600"/>
                  <a:gd name="connsiteY21" fmla="*/ 841053 h 859458"/>
                  <a:gd name="connsiteX22" fmla="*/ 61134 w 271600"/>
                  <a:gd name="connsiteY22" fmla="*/ 853526 h 859458"/>
                  <a:gd name="connsiteX23" fmla="*/ 46239 w 271600"/>
                  <a:gd name="connsiteY23" fmla="*/ 840288 h 859458"/>
                  <a:gd name="connsiteX24" fmla="*/ 32475 w 271600"/>
                  <a:gd name="connsiteY24" fmla="*/ 853287 h 859458"/>
                  <a:gd name="connsiteX25" fmla="*/ 17580 w 271600"/>
                  <a:gd name="connsiteY25" fmla="*/ 840048 h 859458"/>
                  <a:gd name="connsiteX26" fmla="*/ 0 w 271600"/>
                  <a:gd name="connsiteY26" fmla="*/ 851887 h 859458"/>
                  <a:gd name="connsiteX27" fmla="*/ 35343 w 271600"/>
                  <a:gd name="connsiteY27" fmla="*/ 7086 h 859458"/>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26240 w 271600"/>
                  <a:gd name="connsiteY18" fmla="*/ 860019 h 860019"/>
                  <a:gd name="connsiteX19" fmla="*/ 105977 w 271600"/>
                  <a:gd name="connsiteY19" fmla="*/ 842141 h 860019"/>
                  <a:gd name="connsiteX20" fmla="*/ 91366 w 271600"/>
                  <a:gd name="connsiteY20" fmla="*/ 859458 h 860019"/>
                  <a:gd name="connsiteX21" fmla="*/ 73000 w 271600"/>
                  <a:gd name="connsiteY21" fmla="*/ 841053 h 860019"/>
                  <a:gd name="connsiteX22" fmla="*/ 61134 w 271600"/>
                  <a:gd name="connsiteY22" fmla="*/ 853526 h 860019"/>
                  <a:gd name="connsiteX23" fmla="*/ 46239 w 271600"/>
                  <a:gd name="connsiteY23" fmla="*/ 840288 h 860019"/>
                  <a:gd name="connsiteX24" fmla="*/ 32475 w 271600"/>
                  <a:gd name="connsiteY24" fmla="*/ 853287 h 860019"/>
                  <a:gd name="connsiteX25" fmla="*/ 17580 w 271600"/>
                  <a:gd name="connsiteY25" fmla="*/ 840048 h 860019"/>
                  <a:gd name="connsiteX26" fmla="*/ 0 w 271600"/>
                  <a:gd name="connsiteY26" fmla="*/ 851887 h 860019"/>
                  <a:gd name="connsiteX27" fmla="*/ 35343 w 271600"/>
                  <a:gd name="connsiteY27"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53163 w 271600"/>
                  <a:gd name="connsiteY18" fmla="*/ 857676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8278 w 271600"/>
                  <a:gd name="connsiteY18" fmla="*/ 843711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43959 w 271600"/>
                  <a:gd name="connsiteY18" fmla="*/ 842864 h 860019"/>
                  <a:gd name="connsiteX19" fmla="*/ 126240 w 271600"/>
                  <a:gd name="connsiteY19" fmla="*/ 860019 h 860019"/>
                  <a:gd name="connsiteX20" fmla="*/ 105977 w 271600"/>
                  <a:gd name="connsiteY20" fmla="*/ 842141 h 860019"/>
                  <a:gd name="connsiteX21" fmla="*/ 91366 w 271600"/>
                  <a:gd name="connsiteY21" fmla="*/ 859458 h 860019"/>
                  <a:gd name="connsiteX22" fmla="*/ 73000 w 271600"/>
                  <a:gd name="connsiteY22" fmla="*/ 841053 h 860019"/>
                  <a:gd name="connsiteX23" fmla="*/ 61134 w 271600"/>
                  <a:gd name="connsiteY23" fmla="*/ 853526 h 860019"/>
                  <a:gd name="connsiteX24" fmla="*/ 46239 w 271600"/>
                  <a:gd name="connsiteY24" fmla="*/ 840288 h 860019"/>
                  <a:gd name="connsiteX25" fmla="*/ 32475 w 271600"/>
                  <a:gd name="connsiteY25" fmla="*/ 853287 h 860019"/>
                  <a:gd name="connsiteX26" fmla="*/ 17580 w 271600"/>
                  <a:gd name="connsiteY26" fmla="*/ 840048 h 860019"/>
                  <a:gd name="connsiteX27" fmla="*/ 0 w 271600"/>
                  <a:gd name="connsiteY27" fmla="*/ 851887 h 860019"/>
                  <a:gd name="connsiteX28" fmla="*/ 35343 w 271600"/>
                  <a:gd name="connsiteY28" fmla="*/ 7086 h 860019"/>
                  <a:gd name="connsiteX0" fmla="*/ 35343 w 271600"/>
                  <a:gd name="connsiteY0" fmla="*/ 7086 h 860019"/>
                  <a:gd name="connsiteX1" fmla="*/ 56179 w 271600"/>
                  <a:gd name="connsiteY1" fmla="*/ 23694 h 860019"/>
                  <a:gd name="connsiteX2" fmla="*/ 68003 w 271600"/>
                  <a:gd name="connsiteY2" fmla="*/ 0 h 860019"/>
                  <a:gd name="connsiteX3" fmla="*/ 79145 w 271600"/>
                  <a:gd name="connsiteY3" fmla="*/ 25509 h 860019"/>
                  <a:gd name="connsiteX4" fmla="*/ 102191 w 271600"/>
                  <a:gd name="connsiteY4" fmla="*/ 1772 h 860019"/>
                  <a:gd name="connsiteX5" fmla="*/ 108490 w 271600"/>
                  <a:gd name="connsiteY5" fmla="*/ 24537 h 860019"/>
                  <a:gd name="connsiteX6" fmla="*/ 123947 w 271600"/>
                  <a:gd name="connsiteY6" fmla="*/ 2901 h 860019"/>
                  <a:gd name="connsiteX7" fmla="*/ 133717 w 271600"/>
                  <a:gd name="connsiteY7" fmla="*/ 30832 h 860019"/>
                  <a:gd name="connsiteX8" fmla="*/ 153655 w 271600"/>
                  <a:gd name="connsiteY8" fmla="*/ 6934 h 860019"/>
                  <a:gd name="connsiteX9" fmla="*/ 167219 w 271600"/>
                  <a:gd name="connsiteY9" fmla="*/ 33815 h 860019"/>
                  <a:gd name="connsiteX10" fmla="*/ 179730 w 271600"/>
                  <a:gd name="connsiteY10" fmla="*/ 8910 h 860019"/>
                  <a:gd name="connsiteX11" fmla="*/ 198299 w 271600"/>
                  <a:gd name="connsiteY11" fmla="*/ 35428 h 860019"/>
                  <a:gd name="connsiteX12" fmla="*/ 212546 w 271600"/>
                  <a:gd name="connsiteY12" fmla="*/ 13105 h 860019"/>
                  <a:gd name="connsiteX13" fmla="*/ 223848 w 271600"/>
                  <a:gd name="connsiteY13" fmla="*/ 35506 h 860019"/>
                  <a:gd name="connsiteX14" fmla="*/ 239306 w 271600"/>
                  <a:gd name="connsiteY14" fmla="*/ 13870 h 860019"/>
                  <a:gd name="connsiteX15" fmla="*/ 250974 w 271600"/>
                  <a:gd name="connsiteY15" fmla="*/ 41276 h 860019"/>
                  <a:gd name="connsiteX16" fmla="*/ 271600 w 271600"/>
                  <a:gd name="connsiteY16" fmla="*/ 18618 h 860019"/>
                  <a:gd name="connsiteX17" fmla="*/ 244200 w 271600"/>
                  <a:gd name="connsiteY17" fmla="*/ 854234 h 860019"/>
                  <a:gd name="connsiteX18" fmla="*/ 176250 w 271600"/>
                  <a:gd name="connsiteY18" fmla="*/ 845161 h 860019"/>
                  <a:gd name="connsiteX19" fmla="*/ 143959 w 271600"/>
                  <a:gd name="connsiteY19" fmla="*/ 842864 h 860019"/>
                  <a:gd name="connsiteX20" fmla="*/ 126240 w 271600"/>
                  <a:gd name="connsiteY20" fmla="*/ 860019 h 860019"/>
                  <a:gd name="connsiteX21" fmla="*/ 105977 w 271600"/>
                  <a:gd name="connsiteY21" fmla="*/ 842141 h 860019"/>
                  <a:gd name="connsiteX22" fmla="*/ 91366 w 271600"/>
                  <a:gd name="connsiteY22" fmla="*/ 859458 h 860019"/>
                  <a:gd name="connsiteX23" fmla="*/ 73000 w 271600"/>
                  <a:gd name="connsiteY23" fmla="*/ 841053 h 860019"/>
                  <a:gd name="connsiteX24" fmla="*/ 61134 w 271600"/>
                  <a:gd name="connsiteY24" fmla="*/ 853526 h 860019"/>
                  <a:gd name="connsiteX25" fmla="*/ 46239 w 271600"/>
                  <a:gd name="connsiteY25" fmla="*/ 840288 h 860019"/>
                  <a:gd name="connsiteX26" fmla="*/ 32475 w 271600"/>
                  <a:gd name="connsiteY26" fmla="*/ 853287 h 860019"/>
                  <a:gd name="connsiteX27" fmla="*/ 17580 w 271600"/>
                  <a:gd name="connsiteY27" fmla="*/ 840048 h 860019"/>
                  <a:gd name="connsiteX28" fmla="*/ 0 w 271600"/>
                  <a:gd name="connsiteY28" fmla="*/ 851887 h 860019"/>
                  <a:gd name="connsiteX29" fmla="*/ 35343 w 271600"/>
                  <a:gd name="connsiteY29" fmla="*/ 7086 h 860019"/>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72700 w 271600"/>
                  <a:gd name="connsiteY18" fmla="*/ 865545 h 865545"/>
                  <a:gd name="connsiteX19" fmla="*/ 143959 w 271600"/>
                  <a:gd name="connsiteY19" fmla="*/ 842864 h 865545"/>
                  <a:gd name="connsiteX20" fmla="*/ 126240 w 271600"/>
                  <a:gd name="connsiteY20" fmla="*/ 860019 h 865545"/>
                  <a:gd name="connsiteX21" fmla="*/ 105977 w 271600"/>
                  <a:gd name="connsiteY21" fmla="*/ 842141 h 865545"/>
                  <a:gd name="connsiteX22" fmla="*/ 91366 w 271600"/>
                  <a:gd name="connsiteY22" fmla="*/ 859458 h 865545"/>
                  <a:gd name="connsiteX23" fmla="*/ 73000 w 271600"/>
                  <a:gd name="connsiteY23" fmla="*/ 841053 h 865545"/>
                  <a:gd name="connsiteX24" fmla="*/ 61134 w 271600"/>
                  <a:gd name="connsiteY24" fmla="*/ 853526 h 865545"/>
                  <a:gd name="connsiteX25" fmla="*/ 46239 w 271600"/>
                  <a:gd name="connsiteY25" fmla="*/ 840288 h 865545"/>
                  <a:gd name="connsiteX26" fmla="*/ 32475 w 271600"/>
                  <a:gd name="connsiteY26" fmla="*/ 853287 h 865545"/>
                  <a:gd name="connsiteX27" fmla="*/ 17580 w 271600"/>
                  <a:gd name="connsiteY27" fmla="*/ 840048 h 865545"/>
                  <a:gd name="connsiteX28" fmla="*/ 0 w 271600"/>
                  <a:gd name="connsiteY28" fmla="*/ 851887 h 865545"/>
                  <a:gd name="connsiteX29" fmla="*/ 35343 w 271600"/>
                  <a:gd name="connsiteY29"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7724 w 271600"/>
                  <a:gd name="connsiteY18" fmla="*/ 863727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193525 w 271600"/>
                  <a:gd name="connsiteY18" fmla="*/ 848551 h 865545"/>
                  <a:gd name="connsiteX19" fmla="*/ 172700 w 271600"/>
                  <a:gd name="connsiteY19" fmla="*/ 865545 h 865545"/>
                  <a:gd name="connsiteX20" fmla="*/ 143959 w 271600"/>
                  <a:gd name="connsiteY20" fmla="*/ 842864 h 865545"/>
                  <a:gd name="connsiteX21" fmla="*/ 126240 w 271600"/>
                  <a:gd name="connsiteY21" fmla="*/ 860019 h 865545"/>
                  <a:gd name="connsiteX22" fmla="*/ 105977 w 271600"/>
                  <a:gd name="connsiteY22" fmla="*/ 842141 h 865545"/>
                  <a:gd name="connsiteX23" fmla="*/ 91366 w 271600"/>
                  <a:gd name="connsiteY23" fmla="*/ 859458 h 865545"/>
                  <a:gd name="connsiteX24" fmla="*/ 73000 w 271600"/>
                  <a:gd name="connsiteY24" fmla="*/ 841053 h 865545"/>
                  <a:gd name="connsiteX25" fmla="*/ 61134 w 271600"/>
                  <a:gd name="connsiteY25" fmla="*/ 853526 h 865545"/>
                  <a:gd name="connsiteX26" fmla="*/ 46239 w 271600"/>
                  <a:gd name="connsiteY26" fmla="*/ 840288 h 865545"/>
                  <a:gd name="connsiteX27" fmla="*/ 32475 w 271600"/>
                  <a:gd name="connsiteY27" fmla="*/ 853287 h 865545"/>
                  <a:gd name="connsiteX28" fmla="*/ 17580 w 271600"/>
                  <a:gd name="connsiteY28" fmla="*/ 840048 h 865545"/>
                  <a:gd name="connsiteX29" fmla="*/ 0 w 271600"/>
                  <a:gd name="connsiteY29" fmla="*/ 851887 h 865545"/>
                  <a:gd name="connsiteX30" fmla="*/ 35343 w 271600"/>
                  <a:gd name="connsiteY30" fmla="*/ 7086 h 865545"/>
                  <a:gd name="connsiteX0" fmla="*/ 35343 w 271600"/>
                  <a:gd name="connsiteY0" fmla="*/ 7086 h 865545"/>
                  <a:gd name="connsiteX1" fmla="*/ 56179 w 271600"/>
                  <a:gd name="connsiteY1" fmla="*/ 23694 h 865545"/>
                  <a:gd name="connsiteX2" fmla="*/ 68003 w 271600"/>
                  <a:gd name="connsiteY2" fmla="*/ 0 h 865545"/>
                  <a:gd name="connsiteX3" fmla="*/ 79145 w 271600"/>
                  <a:gd name="connsiteY3" fmla="*/ 25509 h 865545"/>
                  <a:gd name="connsiteX4" fmla="*/ 102191 w 271600"/>
                  <a:gd name="connsiteY4" fmla="*/ 1772 h 865545"/>
                  <a:gd name="connsiteX5" fmla="*/ 108490 w 271600"/>
                  <a:gd name="connsiteY5" fmla="*/ 24537 h 865545"/>
                  <a:gd name="connsiteX6" fmla="*/ 123947 w 271600"/>
                  <a:gd name="connsiteY6" fmla="*/ 2901 h 865545"/>
                  <a:gd name="connsiteX7" fmla="*/ 133717 w 271600"/>
                  <a:gd name="connsiteY7" fmla="*/ 30832 h 865545"/>
                  <a:gd name="connsiteX8" fmla="*/ 153655 w 271600"/>
                  <a:gd name="connsiteY8" fmla="*/ 6934 h 865545"/>
                  <a:gd name="connsiteX9" fmla="*/ 167219 w 271600"/>
                  <a:gd name="connsiteY9" fmla="*/ 33815 h 865545"/>
                  <a:gd name="connsiteX10" fmla="*/ 179730 w 271600"/>
                  <a:gd name="connsiteY10" fmla="*/ 8910 h 865545"/>
                  <a:gd name="connsiteX11" fmla="*/ 198299 w 271600"/>
                  <a:gd name="connsiteY11" fmla="*/ 35428 h 865545"/>
                  <a:gd name="connsiteX12" fmla="*/ 212546 w 271600"/>
                  <a:gd name="connsiteY12" fmla="*/ 13105 h 865545"/>
                  <a:gd name="connsiteX13" fmla="*/ 223848 w 271600"/>
                  <a:gd name="connsiteY13" fmla="*/ 35506 h 865545"/>
                  <a:gd name="connsiteX14" fmla="*/ 239306 w 271600"/>
                  <a:gd name="connsiteY14" fmla="*/ 13870 h 865545"/>
                  <a:gd name="connsiteX15" fmla="*/ 250974 w 271600"/>
                  <a:gd name="connsiteY15" fmla="*/ 41276 h 865545"/>
                  <a:gd name="connsiteX16" fmla="*/ 271600 w 271600"/>
                  <a:gd name="connsiteY16" fmla="*/ 18618 h 865545"/>
                  <a:gd name="connsiteX17" fmla="*/ 244200 w 271600"/>
                  <a:gd name="connsiteY17" fmla="*/ 854234 h 865545"/>
                  <a:gd name="connsiteX18" fmla="*/ 217703 w 271600"/>
                  <a:gd name="connsiteY18" fmla="*/ 851051 h 865545"/>
                  <a:gd name="connsiteX19" fmla="*/ 193525 w 271600"/>
                  <a:gd name="connsiteY19" fmla="*/ 848551 h 865545"/>
                  <a:gd name="connsiteX20" fmla="*/ 172700 w 271600"/>
                  <a:gd name="connsiteY20" fmla="*/ 865545 h 865545"/>
                  <a:gd name="connsiteX21" fmla="*/ 143959 w 271600"/>
                  <a:gd name="connsiteY21" fmla="*/ 842864 h 865545"/>
                  <a:gd name="connsiteX22" fmla="*/ 126240 w 271600"/>
                  <a:gd name="connsiteY22" fmla="*/ 860019 h 865545"/>
                  <a:gd name="connsiteX23" fmla="*/ 105977 w 271600"/>
                  <a:gd name="connsiteY23" fmla="*/ 842141 h 865545"/>
                  <a:gd name="connsiteX24" fmla="*/ 91366 w 271600"/>
                  <a:gd name="connsiteY24" fmla="*/ 859458 h 865545"/>
                  <a:gd name="connsiteX25" fmla="*/ 73000 w 271600"/>
                  <a:gd name="connsiteY25" fmla="*/ 841053 h 865545"/>
                  <a:gd name="connsiteX26" fmla="*/ 61134 w 271600"/>
                  <a:gd name="connsiteY26" fmla="*/ 853526 h 865545"/>
                  <a:gd name="connsiteX27" fmla="*/ 46239 w 271600"/>
                  <a:gd name="connsiteY27" fmla="*/ 840288 h 865545"/>
                  <a:gd name="connsiteX28" fmla="*/ 32475 w 271600"/>
                  <a:gd name="connsiteY28" fmla="*/ 853287 h 865545"/>
                  <a:gd name="connsiteX29" fmla="*/ 17580 w 271600"/>
                  <a:gd name="connsiteY29" fmla="*/ 840048 h 865545"/>
                  <a:gd name="connsiteX30" fmla="*/ 0 w 271600"/>
                  <a:gd name="connsiteY30" fmla="*/ 851887 h 865545"/>
                  <a:gd name="connsiteX31" fmla="*/ 35343 w 271600"/>
                  <a:gd name="connsiteY31" fmla="*/ 7086 h 865545"/>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72700 w 271600"/>
                  <a:gd name="connsiteY20" fmla="*/ 865545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3959 w 271600"/>
                  <a:gd name="connsiteY21" fmla="*/ 842864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 name="connsiteX0" fmla="*/ 35343 w 271600"/>
                  <a:gd name="connsiteY0" fmla="*/ 7086 h 867116"/>
                  <a:gd name="connsiteX1" fmla="*/ 56179 w 271600"/>
                  <a:gd name="connsiteY1" fmla="*/ 23694 h 867116"/>
                  <a:gd name="connsiteX2" fmla="*/ 68003 w 271600"/>
                  <a:gd name="connsiteY2" fmla="*/ 0 h 867116"/>
                  <a:gd name="connsiteX3" fmla="*/ 79145 w 271600"/>
                  <a:gd name="connsiteY3" fmla="*/ 25509 h 867116"/>
                  <a:gd name="connsiteX4" fmla="*/ 102191 w 271600"/>
                  <a:gd name="connsiteY4" fmla="*/ 1772 h 867116"/>
                  <a:gd name="connsiteX5" fmla="*/ 108490 w 271600"/>
                  <a:gd name="connsiteY5" fmla="*/ 24537 h 867116"/>
                  <a:gd name="connsiteX6" fmla="*/ 123947 w 271600"/>
                  <a:gd name="connsiteY6" fmla="*/ 2901 h 867116"/>
                  <a:gd name="connsiteX7" fmla="*/ 133717 w 271600"/>
                  <a:gd name="connsiteY7" fmla="*/ 30832 h 867116"/>
                  <a:gd name="connsiteX8" fmla="*/ 153655 w 271600"/>
                  <a:gd name="connsiteY8" fmla="*/ 6934 h 867116"/>
                  <a:gd name="connsiteX9" fmla="*/ 167219 w 271600"/>
                  <a:gd name="connsiteY9" fmla="*/ 33815 h 867116"/>
                  <a:gd name="connsiteX10" fmla="*/ 179730 w 271600"/>
                  <a:gd name="connsiteY10" fmla="*/ 8910 h 867116"/>
                  <a:gd name="connsiteX11" fmla="*/ 198299 w 271600"/>
                  <a:gd name="connsiteY11" fmla="*/ 35428 h 867116"/>
                  <a:gd name="connsiteX12" fmla="*/ 212546 w 271600"/>
                  <a:gd name="connsiteY12" fmla="*/ 13105 h 867116"/>
                  <a:gd name="connsiteX13" fmla="*/ 223848 w 271600"/>
                  <a:gd name="connsiteY13" fmla="*/ 35506 h 867116"/>
                  <a:gd name="connsiteX14" fmla="*/ 239306 w 271600"/>
                  <a:gd name="connsiteY14" fmla="*/ 13870 h 867116"/>
                  <a:gd name="connsiteX15" fmla="*/ 250974 w 271600"/>
                  <a:gd name="connsiteY15" fmla="*/ 41276 h 867116"/>
                  <a:gd name="connsiteX16" fmla="*/ 271600 w 271600"/>
                  <a:gd name="connsiteY16" fmla="*/ 18618 h 867116"/>
                  <a:gd name="connsiteX17" fmla="*/ 244200 w 271600"/>
                  <a:gd name="connsiteY17" fmla="*/ 854234 h 867116"/>
                  <a:gd name="connsiteX18" fmla="*/ 215000 w 271600"/>
                  <a:gd name="connsiteY18" fmla="*/ 867116 h 867116"/>
                  <a:gd name="connsiteX19" fmla="*/ 193525 w 271600"/>
                  <a:gd name="connsiteY19" fmla="*/ 848551 h 867116"/>
                  <a:gd name="connsiteX20" fmla="*/ 167170 w 271600"/>
                  <a:gd name="connsiteY20" fmla="*/ 864012 h 867116"/>
                  <a:gd name="connsiteX21" fmla="*/ 147067 w 271600"/>
                  <a:gd name="connsiteY21" fmla="*/ 843025 h 867116"/>
                  <a:gd name="connsiteX22" fmla="*/ 126240 w 271600"/>
                  <a:gd name="connsiteY22" fmla="*/ 860019 h 867116"/>
                  <a:gd name="connsiteX23" fmla="*/ 105977 w 271600"/>
                  <a:gd name="connsiteY23" fmla="*/ 842141 h 867116"/>
                  <a:gd name="connsiteX24" fmla="*/ 91366 w 271600"/>
                  <a:gd name="connsiteY24" fmla="*/ 859458 h 867116"/>
                  <a:gd name="connsiteX25" fmla="*/ 73000 w 271600"/>
                  <a:gd name="connsiteY25" fmla="*/ 841053 h 867116"/>
                  <a:gd name="connsiteX26" fmla="*/ 61134 w 271600"/>
                  <a:gd name="connsiteY26" fmla="*/ 853526 h 867116"/>
                  <a:gd name="connsiteX27" fmla="*/ 46239 w 271600"/>
                  <a:gd name="connsiteY27" fmla="*/ 840288 h 867116"/>
                  <a:gd name="connsiteX28" fmla="*/ 32475 w 271600"/>
                  <a:gd name="connsiteY28" fmla="*/ 853287 h 867116"/>
                  <a:gd name="connsiteX29" fmla="*/ 17580 w 271600"/>
                  <a:gd name="connsiteY29" fmla="*/ 840048 h 867116"/>
                  <a:gd name="connsiteX30" fmla="*/ 0 w 271600"/>
                  <a:gd name="connsiteY30" fmla="*/ 851887 h 867116"/>
                  <a:gd name="connsiteX31" fmla="*/ 35343 w 271600"/>
                  <a:gd name="connsiteY31" fmla="*/ 7086 h 86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1600" h="867116">
                    <a:moveTo>
                      <a:pt x="35343" y="7086"/>
                    </a:moveTo>
                    <a:lnTo>
                      <a:pt x="56179" y="23694"/>
                    </a:lnTo>
                    <a:lnTo>
                      <a:pt x="68003" y="0"/>
                    </a:lnTo>
                    <a:lnTo>
                      <a:pt x="79145" y="25509"/>
                    </a:lnTo>
                    <a:lnTo>
                      <a:pt x="102191" y="1772"/>
                    </a:lnTo>
                    <a:lnTo>
                      <a:pt x="108490" y="24537"/>
                    </a:lnTo>
                    <a:lnTo>
                      <a:pt x="123947" y="2901"/>
                    </a:lnTo>
                    <a:lnTo>
                      <a:pt x="133717" y="30832"/>
                    </a:lnTo>
                    <a:lnTo>
                      <a:pt x="153655" y="6934"/>
                    </a:lnTo>
                    <a:lnTo>
                      <a:pt x="167219" y="33815"/>
                    </a:lnTo>
                    <a:lnTo>
                      <a:pt x="179730" y="8910"/>
                    </a:lnTo>
                    <a:lnTo>
                      <a:pt x="198299" y="35428"/>
                    </a:lnTo>
                    <a:lnTo>
                      <a:pt x="212546" y="13105"/>
                    </a:lnTo>
                    <a:lnTo>
                      <a:pt x="223848" y="35506"/>
                    </a:lnTo>
                    <a:lnTo>
                      <a:pt x="239306" y="13870"/>
                    </a:lnTo>
                    <a:lnTo>
                      <a:pt x="250974" y="41276"/>
                    </a:lnTo>
                    <a:lnTo>
                      <a:pt x="271600" y="18618"/>
                    </a:lnTo>
                    <a:cubicBezTo>
                      <a:pt x="271140" y="246421"/>
                      <a:pt x="244660" y="626431"/>
                      <a:pt x="244200" y="854234"/>
                    </a:cubicBezTo>
                    <a:lnTo>
                      <a:pt x="215000" y="867116"/>
                    </a:lnTo>
                    <a:lnTo>
                      <a:pt x="193525" y="848551"/>
                    </a:lnTo>
                    <a:lnTo>
                      <a:pt x="167170" y="864012"/>
                    </a:lnTo>
                    <a:lnTo>
                      <a:pt x="147067" y="843025"/>
                    </a:lnTo>
                    <a:lnTo>
                      <a:pt x="126240" y="860019"/>
                    </a:lnTo>
                    <a:lnTo>
                      <a:pt x="105977" y="842141"/>
                    </a:lnTo>
                    <a:lnTo>
                      <a:pt x="91366" y="859458"/>
                    </a:lnTo>
                    <a:lnTo>
                      <a:pt x="73000" y="841053"/>
                    </a:lnTo>
                    <a:lnTo>
                      <a:pt x="61134" y="853526"/>
                    </a:lnTo>
                    <a:lnTo>
                      <a:pt x="46239" y="840288"/>
                    </a:lnTo>
                    <a:lnTo>
                      <a:pt x="32475" y="853287"/>
                    </a:lnTo>
                    <a:lnTo>
                      <a:pt x="17580" y="840048"/>
                    </a:lnTo>
                    <a:lnTo>
                      <a:pt x="0" y="851887"/>
                    </a:lnTo>
                    <a:cubicBezTo>
                      <a:pt x="1334" y="620930"/>
                      <a:pt x="34009" y="238043"/>
                      <a:pt x="35343" y="7086"/>
                    </a:cubicBezTo>
                    <a:close/>
                  </a:path>
                </a:pathLst>
              </a:custGeom>
              <a:solidFill>
                <a:schemeClr val="tx1">
                  <a:alpha val="2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grpSp>
      </p:grpSp>
      <p:sp>
        <p:nvSpPr>
          <p:cNvPr id="74" name="Rectangle 73">
            <a:extLst>
              <a:ext uri="{FF2B5EF4-FFF2-40B4-BE49-F238E27FC236}">
                <a16:creationId xmlns:a16="http://schemas.microsoft.com/office/drawing/2014/main" id="{FCD20FF2-BB9B-4CF3-B4CD-FEEFE1F40083}"/>
              </a:ext>
            </a:extLst>
          </p:cNvPr>
          <p:cNvSpPr/>
          <p:nvPr/>
        </p:nvSpPr>
        <p:spPr>
          <a:xfrm>
            <a:off x="7199630" y="5483339"/>
            <a:ext cx="4730738" cy="110418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nSpc>
                <a:spcPct val="90000"/>
              </a:lnSpc>
              <a:spcBef>
                <a:spcPts val="1000"/>
              </a:spcBef>
            </a:pPr>
            <a:r>
              <a:rPr lang="en-US" sz="2400" b="1" dirty="0">
                <a:solidFill>
                  <a:srgbClr val="FF0000"/>
                </a:solidFill>
              </a:rPr>
              <a:t>Reliability and Analytical Feasibility</a:t>
            </a:r>
          </a:p>
        </p:txBody>
      </p:sp>
    </p:spTree>
    <p:extLst>
      <p:ext uri="{BB962C8B-B14F-4D97-AF65-F5344CB8AC3E}">
        <p14:creationId xmlns:p14="http://schemas.microsoft.com/office/powerpoint/2010/main" val="53175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mph" presetSubtype="0" fill="hold" grpId="1" nodeType="clickEffect">
                                  <p:stCondLst>
                                    <p:cond delay="0"/>
                                  </p:stCondLst>
                                  <p:childTnLst>
                                    <p:animClr clrSpc="hsl" dir="cw">
                                      <p:cBhvr override="childStyle">
                                        <p:cTn id="11" dur="500" fill="hold"/>
                                        <p:tgtEl>
                                          <p:spTgt spid="74"/>
                                        </p:tgtEl>
                                        <p:attrNameLst>
                                          <p:attrName>style.color</p:attrName>
                                        </p:attrNameLst>
                                      </p:cBhvr>
                                      <p:by>
                                        <p:hsl h="0" s="-70588" l="0"/>
                                      </p:by>
                                    </p:animClr>
                                    <p:animClr clrSpc="hsl" dir="cw">
                                      <p:cBhvr>
                                        <p:cTn id="12" dur="500" fill="hold"/>
                                        <p:tgtEl>
                                          <p:spTgt spid="74"/>
                                        </p:tgtEl>
                                        <p:attrNameLst>
                                          <p:attrName>fillcolor</p:attrName>
                                        </p:attrNameLst>
                                      </p:cBhvr>
                                      <p:by>
                                        <p:hsl h="0" s="-70588" l="0"/>
                                      </p:by>
                                    </p:animClr>
                                    <p:animClr clrSpc="hsl" dir="cw">
                                      <p:cBhvr>
                                        <p:cTn id="13" dur="500" fill="hold"/>
                                        <p:tgtEl>
                                          <p:spTgt spid="74"/>
                                        </p:tgtEl>
                                        <p:attrNameLst>
                                          <p:attrName>stroke.color</p:attrName>
                                        </p:attrNameLst>
                                      </p:cBhvr>
                                      <p:by>
                                        <p:hsl h="0" s="-70588" l="0"/>
                                      </p:by>
                                    </p:animClr>
                                    <p:set>
                                      <p:cBhvr>
                                        <p:cTn id="14" dur="500" fill="hold"/>
                                        <p:tgtEl>
                                          <p:spTgt spid="7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a:extLst>
              <a:ext uri="{FF2B5EF4-FFF2-40B4-BE49-F238E27FC236}">
                <a16:creationId xmlns:a16="http://schemas.microsoft.com/office/drawing/2014/main" id="{294AC689-D6AC-4673-955C-D211FFA67B6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847" r="27847"/>
          <a:stretch>
            <a:fillRect/>
          </a:stretch>
        </p:blipFill>
        <p:spPr>
          <a:xfrm>
            <a:off x="0" y="0"/>
            <a:ext cx="4558413" cy="6858000"/>
          </a:xfrm>
          <a:custGeom>
            <a:avLst/>
            <a:gdLst>
              <a:gd name="connsiteX0" fmla="*/ 0 w 4558413"/>
              <a:gd name="connsiteY0" fmla="*/ 0 h 6858000"/>
              <a:gd name="connsiteX1" fmla="*/ 4558413 w 4558413"/>
              <a:gd name="connsiteY1" fmla="*/ 0 h 6858000"/>
              <a:gd name="connsiteX2" fmla="*/ 4558413 w 4558413"/>
              <a:gd name="connsiteY2" fmla="*/ 404067 h 6858000"/>
              <a:gd name="connsiteX3" fmla="*/ 4557488 w 4558413"/>
              <a:gd name="connsiteY3" fmla="*/ 403974 h 6858000"/>
              <a:gd name="connsiteX4" fmla="*/ 3965724 w 4558413"/>
              <a:gd name="connsiteY4" fmla="*/ 995737 h 6858000"/>
              <a:gd name="connsiteX5" fmla="*/ 4557488 w 4558413"/>
              <a:gd name="connsiteY5" fmla="*/ 1587500 h 6858000"/>
              <a:gd name="connsiteX6" fmla="*/ 4558413 w 4558413"/>
              <a:gd name="connsiteY6" fmla="*/ 1587407 h 6858000"/>
              <a:gd name="connsiteX7" fmla="*/ 4558413 w 4558413"/>
              <a:gd name="connsiteY7" fmla="*/ 2026243 h 6858000"/>
              <a:gd name="connsiteX8" fmla="*/ 4557488 w 4558413"/>
              <a:gd name="connsiteY8" fmla="*/ 2026150 h 6858000"/>
              <a:gd name="connsiteX9" fmla="*/ 3965724 w 4558413"/>
              <a:gd name="connsiteY9" fmla="*/ 2617913 h 6858000"/>
              <a:gd name="connsiteX10" fmla="*/ 4557488 w 4558413"/>
              <a:gd name="connsiteY10" fmla="*/ 3209676 h 6858000"/>
              <a:gd name="connsiteX11" fmla="*/ 4558413 w 4558413"/>
              <a:gd name="connsiteY11" fmla="*/ 3209583 h 6858000"/>
              <a:gd name="connsiteX12" fmla="*/ 4558413 w 4558413"/>
              <a:gd name="connsiteY12" fmla="*/ 3648419 h 6858000"/>
              <a:gd name="connsiteX13" fmla="*/ 4557488 w 4558413"/>
              <a:gd name="connsiteY13" fmla="*/ 3648326 h 6858000"/>
              <a:gd name="connsiteX14" fmla="*/ 3965724 w 4558413"/>
              <a:gd name="connsiteY14" fmla="*/ 4240089 h 6858000"/>
              <a:gd name="connsiteX15" fmla="*/ 4557488 w 4558413"/>
              <a:gd name="connsiteY15" fmla="*/ 4831852 h 6858000"/>
              <a:gd name="connsiteX16" fmla="*/ 4558413 w 4558413"/>
              <a:gd name="connsiteY16" fmla="*/ 4831759 h 6858000"/>
              <a:gd name="connsiteX17" fmla="*/ 4558413 w 4558413"/>
              <a:gd name="connsiteY17" fmla="*/ 5270595 h 6858000"/>
              <a:gd name="connsiteX18" fmla="*/ 4557488 w 4558413"/>
              <a:gd name="connsiteY18" fmla="*/ 5270501 h 6858000"/>
              <a:gd name="connsiteX19" fmla="*/ 3965724 w 4558413"/>
              <a:gd name="connsiteY19" fmla="*/ 5862264 h 6858000"/>
              <a:gd name="connsiteX20" fmla="*/ 4557488 w 4558413"/>
              <a:gd name="connsiteY20" fmla="*/ 6454027 h 6858000"/>
              <a:gd name="connsiteX21" fmla="*/ 4558413 w 4558413"/>
              <a:gd name="connsiteY21" fmla="*/ 6453934 h 6858000"/>
              <a:gd name="connsiteX22" fmla="*/ 4558413 w 4558413"/>
              <a:gd name="connsiteY22" fmla="*/ 6858000 h 6858000"/>
              <a:gd name="connsiteX23" fmla="*/ 0 w 4558413"/>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8413" h="6858000">
                <a:moveTo>
                  <a:pt x="0" y="0"/>
                </a:moveTo>
                <a:lnTo>
                  <a:pt x="4558413" y="0"/>
                </a:lnTo>
                <a:lnTo>
                  <a:pt x="4558413" y="404067"/>
                </a:lnTo>
                <a:lnTo>
                  <a:pt x="4557488" y="403974"/>
                </a:lnTo>
                <a:cubicBezTo>
                  <a:pt x="4230666" y="403974"/>
                  <a:pt x="3965724" y="668915"/>
                  <a:pt x="3965724" y="995737"/>
                </a:cubicBezTo>
                <a:cubicBezTo>
                  <a:pt x="3965724" y="1322559"/>
                  <a:pt x="4230666" y="1587500"/>
                  <a:pt x="4557488" y="1587500"/>
                </a:cubicBezTo>
                <a:lnTo>
                  <a:pt x="4558413" y="1587407"/>
                </a:lnTo>
                <a:lnTo>
                  <a:pt x="4558413" y="2026243"/>
                </a:lnTo>
                <a:lnTo>
                  <a:pt x="4557488" y="2026150"/>
                </a:lnTo>
                <a:cubicBezTo>
                  <a:pt x="4230666" y="2026150"/>
                  <a:pt x="3965724" y="2291091"/>
                  <a:pt x="3965724" y="2617913"/>
                </a:cubicBezTo>
                <a:cubicBezTo>
                  <a:pt x="3965724" y="2944735"/>
                  <a:pt x="4230666" y="3209676"/>
                  <a:pt x="4557488" y="3209676"/>
                </a:cubicBezTo>
                <a:lnTo>
                  <a:pt x="4558413" y="3209583"/>
                </a:lnTo>
                <a:lnTo>
                  <a:pt x="4558413" y="3648419"/>
                </a:lnTo>
                <a:lnTo>
                  <a:pt x="4557488" y="3648326"/>
                </a:lnTo>
                <a:cubicBezTo>
                  <a:pt x="4230666" y="3648326"/>
                  <a:pt x="3965724" y="3913267"/>
                  <a:pt x="3965724" y="4240089"/>
                </a:cubicBezTo>
                <a:cubicBezTo>
                  <a:pt x="3965724" y="4566911"/>
                  <a:pt x="4230666" y="4831852"/>
                  <a:pt x="4557488" y="4831852"/>
                </a:cubicBezTo>
                <a:lnTo>
                  <a:pt x="4558413" y="4831759"/>
                </a:lnTo>
                <a:lnTo>
                  <a:pt x="4558413" y="5270595"/>
                </a:lnTo>
                <a:lnTo>
                  <a:pt x="4557488" y="5270501"/>
                </a:lnTo>
                <a:cubicBezTo>
                  <a:pt x="4230666" y="5270501"/>
                  <a:pt x="3965724" y="5535442"/>
                  <a:pt x="3965724" y="5862264"/>
                </a:cubicBezTo>
                <a:cubicBezTo>
                  <a:pt x="3965724" y="6189086"/>
                  <a:pt x="4230666" y="6454027"/>
                  <a:pt x="4557488" y="6454027"/>
                </a:cubicBezTo>
                <a:lnTo>
                  <a:pt x="4558413" y="6453934"/>
                </a:lnTo>
                <a:lnTo>
                  <a:pt x="4558413" y="6858000"/>
                </a:lnTo>
                <a:lnTo>
                  <a:pt x="0" y="6858000"/>
                </a:lnTo>
                <a:close/>
              </a:path>
            </a:pathLst>
          </a:custGeom>
        </p:spPr>
      </p:pic>
      <p:sp>
        <p:nvSpPr>
          <p:cNvPr id="34" name="Rectangle 33">
            <a:extLst>
              <a:ext uri="{FF2B5EF4-FFF2-40B4-BE49-F238E27FC236}">
                <a16:creationId xmlns:a16="http://schemas.microsoft.com/office/drawing/2014/main" id="{31AD92DE-E79E-4C94-81DC-7AEAC49F344A}"/>
              </a:ext>
            </a:extLst>
          </p:cNvPr>
          <p:cNvSpPr/>
          <p:nvPr/>
        </p:nvSpPr>
        <p:spPr>
          <a:xfrm>
            <a:off x="3768820" y="0"/>
            <a:ext cx="842317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grpSp>
        <p:nvGrpSpPr>
          <p:cNvPr id="27" name="Group 26">
            <a:extLst>
              <a:ext uri="{FF2B5EF4-FFF2-40B4-BE49-F238E27FC236}">
                <a16:creationId xmlns:a16="http://schemas.microsoft.com/office/drawing/2014/main" id="{3324C7D9-2D61-415A-B0E6-D86D2A82DCBD}"/>
              </a:ext>
            </a:extLst>
          </p:cNvPr>
          <p:cNvGrpSpPr/>
          <p:nvPr/>
        </p:nvGrpSpPr>
        <p:grpSpPr>
          <a:xfrm>
            <a:off x="3768830" y="394947"/>
            <a:ext cx="5922974" cy="1040865"/>
            <a:chOff x="6139564" y="466416"/>
            <a:chExt cx="5296786" cy="1061786"/>
          </a:xfrm>
        </p:grpSpPr>
        <p:sp>
          <p:nvSpPr>
            <p:cNvPr id="31" name="Freeform 9">
              <a:extLst>
                <a:ext uri="{FF2B5EF4-FFF2-40B4-BE49-F238E27FC236}">
                  <a16:creationId xmlns:a16="http://schemas.microsoft.com/office/drawing/2014/main" id="{C6F87DC4-E3F7-4F13-9884-D31912CC0033}"/>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F870ECF-20AB-4973-8B65-9EDDF95BDDD2}"/>
                </a:ext>
              </a:extLst>
            </p:cNvPr>
            <p:cNvSpPr/>
            <p:nvPr/>
          </p:nvSpPr>
          <p:spPr>
            <a:xfrm>
              <a:off x="6846958" y="680502"/>
              <a:ext cx="4400729" cy="470944"/>
            </a:xfrm>
            <a:prstGeom prst="rect">
              <a:avLst/>
            </a:prstGeom>
          </p:spPr>
          <p:txBody>
            <a:bodyPr wrap="square">
              <a:spAutoFit/>
            </a:bodyPr>
            <a:lstStyle/>
            <a:p>
              <a:r>
                <a:rPr lang="en-US" sz="2400" dirty="0">
                  <a:solidFill>
                    <a:srgbClr val="595959"/>
                  </a:solidFill>
                  <a:cs typeface="Arial" panose="020B0604020202020204" pitchFamily="34" charset="0"/>
                </a:rPr>
                <a:t>Introduction</a:t>
              </a:r>
            </a:p>
          </p:txBody>
        </p:sp>
      </p:grpSp>
      <p:grpSp>
        <p:nvGrpSpPr>
          <p:cNvPr id="28" name="Group 27">
            <a:extLst>
              <a:ext uri="{FF2B5EF4-FFF2-40B4-BE49-F238E27FC236}">
                <a16:creationId xmlns:a16="http://schemas.microsoft.com/office/drawing/2014/main" id="{E49D20AE-5028-4A48-AFD6-783307617014}"/>
              </a:ext>
            </a:extLst>
          </p:cNvPr>
          <p:cNvGrpSpPr/>
          <p:nvPr/>
        </p:nvGrpSpPr>
        <p:grpSpPr>
          <a:xfrm>
            <a:off x="3261985" y="396430"/>
            <a:ext cx="1040865" cy="1040865"/>
            <a:chOff x="5575568" y="477312"/>
            <a:chExt cx="1040865" cy="1040865"/>
          </a:xfrm>
        </p:grpSpPr>
        <p:sp>
          <p:nvSpPr>
            <p:cNvPr id="29" name="Oval 28">
              <a:extLst>
                <a:ext uri="{FF2B5EF4-FFF2-40B4-BE49-F238E27FC236}">
                  <a16:creationId xmlns:a16="http://schemas.microsoft.com/office/drawing/2014/main" id="{5626F2C7-D7D4-40F7-B394-71B7F730AEBC}"/>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370ABCA-3FD5-4A0F-BFC0-759BEBFAAE6A}"/>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01</a:t>
              </a:r>
            </a:p>
          </p:txBody>
        </p:sp>
      </p:grpSp>
      <p:grpSp>
        <p:nvGrpSpPr>
          <p:cNvPr id="37" name="Group 36">
            <a:extLst>
              <a:ext uri="{FF2B5EF4-FFF2-40B4-BE49-F238E27FC236}">
                <a16:creationId xmlns:a16="http://schemas.microsoft.com/office/drawing/2014/main" id="{046D1CE7-93FF-43EF-B53C-1B200115BE8F}"/>
              </a:ext>
            </a:extLst>
          </p:cNvPr>
          <p:cNvGrpSpPr/>
          <p:nvPr/>
        </p:nvGrpSpPr>
        <p:grpSpPr>
          <a:xfrm>
            <a:off x="3768821" y="1698731"/>
            <a:ext cx="5922974" cy="1040865"/>
            <a:chOff x="6139564" y="466416"/>
            <a:chExt cx="5296786" cy="1061786"/>
          </a:xfrm>
        </p:grpSpPr>
        <p:sp>
          <p:nvSpPr>
            <p:cNvPr id="38" name="Freeform 9">
              <a:extLst>
                <a:ext uri="{FF2B5EF4-FFF2-40B4-BE49-F238E27FC236}">
                  <a16:creationId xmlns:a16="http://schemas.microsoft.com/office/drawing/2014/main" id="{D6B61449-8E0F-4A4A-A216-463FC17D2D92}"/>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27611179-3997-472D-BE00-5545E3B178D8}"/>
                </a:ext>
              </a:extLst>
            </p:cNvPr>
            <p:cNvSpPr/>
            <p:nvPr/>
          </p:nvSpPr>
          <p:spPr>
            <a:xfrm>
              <a:off x="6846958" y="680502"/>
              <a:ext cx="4400729" cy="470944"/>
            </a:xfrm>
            <a:prstGeom prst="rect">
              <a:avLst/>
            </a:prstGeom>
          </p:spPr>
          <p:txBody>
            <a:bodyPr wrap="square">
              <a:spAutoFit/>
            </a:bodyPr>
            <a:lstStyle/>
            <a:p>
              <a:r>
                <a:rPr lang="en-US" sz="2400" b="1" dirty="0">
                  <a:solidFill>
                    <a:srgbClr val="FF0000"/>
                  </a:solidFill>
                  <a:cs typeface="Arial" panose="020B0604020202020204" pitchFamily="34" charset="0"/>
                </a:rPr>
                <a:t>Data Cleaning Process</a:t>
              </a:r>
            </a:p>
          </p:txBody>
        </p:sp>
      </p:grpSp>
      <p:grpSp>
        <p:nvGrpSpPr>
          <p:cNvPr id="40" name="Group 39">
            <a:extLst>
              <a:ext uri="{FF2B5EF4-FFF2-40B4-BE49-F238E27FC236}">
                <a16:creationId xmlns:a16="http://schemas.microsoft.com/office/drawing/2014/main" id="{B35626A2-EDC7-46F1-B58F-EEC3035E735E}"/>
              </a:ext>
            </a:extLst>
          </p:cNvPr>
          <p:cNvGrpSpPr/>
          <p:nvPr/>
        </p:nvGrpSpPr>
        <p:grpSpPr>
          <a:xfrm>
            <a:off x="3261976" y="1700214"/>
            <a:ext cx="1040865" cy="1040865"/>
            <a:chOff x="5575568" y="477312"/>
            <a:chExt cx="1040865" cy="1040865"/>
          </a:xfrm>
        </p:grpSpPr>
        <p:sp>
          <p:nvSpPr>
            <p:cNvPr id="41" name="Oval 40">
              <a:extLst>
                <a:ext uri="{FF2B5EF4-FFF2-40B4-BE49-F238E27FC236}">
                  <a16:creationId xmlns:a16="http://schemas.microsoft.com/office/drawing/2014/main" id="{B5347B46-2D71-4D3E-99A8-7EAE31704D0F}"/>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E67079E-9892-4C26-A281-4F0EA8BFF846}"/>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02</a:t>
              </a:r>
            </a:p>
          </p:txBody>
        </p:sp>
      </p:grpSp>
      <p:grpSp>
        <p:nvGrpSpPr>
          <p:cNvPr id="43" name="Group 42">
            <a:extLst>
              <a:ext uri="{FF2B5EF4-FFF2-40B4-BE49-F238E27FC236}">
                <a16:creationId xmlns:a16="http://schemas.microsoft.com/office/drawing/2014/main" id="{B5CE7A46-0213-41DD-BD39-74C7EC78256A}"/>
              </a:ext>
            </a:extLst>
          </p:cNvPr>
          <p:cNvGrpSpPr/>
          <p:nvPr/>
        </p:nvGrpSpPr>
        <p:grpSpPr>
          <a:xfrm>
            <a:off x="3768821" y="3001032"/>
            <a:ext cx="5922974" cy="1040865"/>
            <a:chOff x="6139564" y="466416"/>
            <a:chExt cx="5296786" cy="1061786"/>
          </a:xfrm>
        </p:grpSpPr>
        <p:sp>
          <p:nvSpPr>
            <p:cNvPr id="44" name="Freeform 9">
              <a:extLst>
                <a:ext uri="{FF2B5EF4-FFF2-40B4-BE49-F238E27FC236}">
                  <a16:creationId xmlns:a16="http://schemas.microsoft.com/office/drawing/2014/main" id="{C5F10B60-8C2F-4888-8495-0F9CE5DA687C}"/>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158B503E-9C6F-4A92-A1FA-C717AC31312B}"/>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Exploratory Data Analysis</a:t>
              </a:r>
            </a:p>
          </p:txBody>
        </p:sp>
      </p:grpSp>
      <p:grpSp>
        <p:nvGrpSpPr>
          <p:cNvPr id="46" name="Group 45">
            <a:extLst>
              <a:ext uri="{FF2B5EF4-FFF2-40B4-BE49-F238E27FC236}">
                <a16:creationId xmlns:a16="http://schemas.microsoft.com/office/drawing/2014/main" id="{14AE9838-AAFE-4475-A60F-DA764732EFDE}"/>
              </a:ext>
            </a:extLst>
          </p:cNvPr>
          <p:cNvGrpSpPr/>
          <p:nvPr/>
        </p:nvGrpSpPr>
        <p:grpSpPr>
          <a:xfrm>
            <a:off x="3261976" y="3002515"/>
            <a:ext cx="1040865" cy="1040865"/>
            <a:chOff x="5575568" y="477312"/>
            <a:chExt cx="1040865" cy="1040865"/>
          </a:xfrm>
        </p:grpSpPr>
        <p:sp>
          <p:nvSpPr>
            <p:cNvPr id="47" name="Oval 46">
              <a:extLst>
                <a:ext uri="{FF2B5EF4-FFF2-40B4-BE49-F238E27FC236}">
                  <a16:creationId xmlns:a16="http://schemas.microsoft.com/office/drawing/2014/main" id="{BB4F37FB-9DD5-4A7A-A300-8F7990AF5DFA}"/>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F7C8232E-EDD3-46D9-9368-DDF4795DFCEB}"/>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03</a:t>
              </a:r>
            </a:p>
          </p:txBody>
        </p:sp>
      </p:grpSp>
      <p:grpSp>
        <p:nvGrpSpPr>
          <p:cNvPr id="49" name="Group 48">
            <a:extLst>
              <a:ext uri="{FF2B5EF4-FFF2-40B4-BE49-F238E27FC236}">
                <a16:creationId xmlns:a16="http://schemas.microsoft.com/office/drawing/2014/main" id="{4E70C04C-8F1C-470E-934F-6B76D2947761}"/>
              </a:ext>
            </a:extLst>
          </p:cNvPr>
          <p:cNvGrpSpPr/>
          <p:nvPr/>
        </p:nvGrpSpPr>
        <p:grpSpPr>
          <a:xfrm>
            <a:off x="3768821" y="4300865"/>
            <a:ext cx="5922974" cy="1040865"/>
            <a:chOff x="6139564" y="466416"/>
            <a:chExt cx="5296786" cy="1061786"/>
          </a:xfrm>
        </p:grpSpPr>
        <p:sp>
          <p:nvSpPr>
            <p:cNvPr id="50" name="Freeform 9">
              <a:extLst>
                <a:ext uri="{FF2B5EF4-FFF2-40B4-BE49-F238E27FC236}">
                  <a16:creationId xmlns:a16="http://schemas.microsoft.com/office/drawing/2014/main" id="{CD0EB2B5-14AA-4363-9FEB-C860E7CAE1E6}"/>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1910F61B-00EF-4AEC-9621-2F8421F2C116}"/>
                </a:ext>
              </a:extLst>
            </p:cNvPr>
            <p:cNvSpPr/>
            <p:nvPr/>
          </p:nvSpPr>
          <p:spPr>
            <a:xfrm>
              <a:off x="6846958" y="680502"/>
              <a:ext cx="4400729" cy="847700"/>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Conclusion, Insights &amp; Recommendations</a:t>
              </a:r>
            </a:p>
          </p:txBody>
        </p:sp>
      </p:grpSp>
      <p:grpSp>
        <p:nvGrpSpPr>
          <p:cNvPr id="52" name="Group 51">
            <a:extLst>
              <a:ext uri="{FF2B5EF4-FFF2-40B4-BE49-F238E27FC236}">
                <a16:creationId xmlns:a16="http://schemas.microsoft.com/office/drawing/2014/main" id="{1DE4890F-49E5-4C77-9062-E825EDE9E366}"/>
              </a:ext>
            </a:extLst>
          </p:cNvPr>
          <p:cNvGrpSpPr/>
          <p:nvPr/>
        </p:nvGrpSpPr>
        <p:grpSpPr>
          <a:xfrm>
            <a:off x="3261976" y="4302348"/>
            <a:ext cx="1040865" cy="1040865"/>
            <a:chOff x="5575568" y="477312"/>
            <a:chExt cx="1040865" cy="1040865"/>
          </a:xfrm>
        </p:grpSpPr>
        <p:sp>
          <p:nvSpPr>
            <p:cNvPr id="53" name="Oval 52">
              <a:extLst>
                <a:ext uri="{FF2B5EF4-FFF2-40B4-BE49-F238E27FC236}">
                  <a16:creationId xmlns:a16="http://schemas.microsoft.com/office/drawing/2014/main" id="{89764DAD-DCB8-4908-A845-1D306302DAD5}"/>
                </a:ext>
              </a:extLst>
            </p:cNvPr>
            <p:cNvSpPr/>
            <p:nvPr/>
          </p:nvSpPr>
          <p:spPr>
            <a:xfrm>
              <a:off x="5575568" y="477312"/>
              <a:ext cx="1040865" cy="104086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DBC3B4E-C48B-4E7A-BF64-75275E11A88D}"/>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04</a:t>
              </a:r>
            </a:p>
          </p:txBody>
        </p:sp>
      </p:grpSp>
      <p:grpSp>
        <p:nvGrpSpPr>
          <p:cNvPr id="55" name="Group 54">
            <a:extLst>
              <a:ext uri="{FF2B5EF4-FFF2-40B4-BE49-F238E27FC236}">
                <a16:creationId xmlns:a16="http://schemas.microsoft.com/office/drawing/2014/main" id="{54922EA7-2989-4AA4-B421-ECA4894B40B4}"/>
              </a:ext>
            </a:extLst>
          </p:cNvPr>
          <p:cNvGrpSpPr/>
          <p:nvPr/>
        </p:nvGrpSpPr>
        <p:grpSpPr>
          <a:xfrm>
            <a:off x="3768821" y="5599215"/>
            <a:ext cx="5922974" cy="1040865"/>
            <a:chOff x="6139564" y="466416"/>
            <a:chExt cx="5296786" cy="1061786"/>
          </a:xfrm>
        </p:grpSpPr>
        <p:sp>
          <p:nvSpPr>
            <p:cNvPr id="56" name="Freeform 9">
              <a:extLst>
                <a:ext uri="{FF2B5EF4-FFF2-40B4-BE49-F238E27FC236}">
                  <a16:creationId xmlns:a16="http://schemas.microsoft.com/office/drawing/2014/main" id="{01E28098-47C6-425A-BC02-2A7371DA8B4B}"/>
                </a:ext>
              </a:extLst>
            </p:cNvPr>
            <p:cNvSpPr/>
            <p:nvPr/>
          </p:nvSpPr>
          <p:spPr>
            <a:xfrm>
              <a:off x="6139564" y="466416"/>
              <a:ext cx="5296786" cy="1061786"/>
            </a:xfrm>
            <a:custGeom>
              <a:avLst/>
              <a:gdLst>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795868 w 7088366"/>
                <a:gd name="connsiteY7" fmla="*/ 1284051 h 1284051"/>
                <a:gd name="connsiteX8" fmla="*/ 5379641 w 7088366"/>
                <a:gd name="connsiteY8" fmla="*/ 1284051 h 1284051"/>
                <a:gd name="connsiteX9" fmla="*/ 4494760 w 7088366"/>
                <a:gd name="connsiteY9" fmla="*/ 1284051 h 1284051"/>
                <a:gd name="connsiteX10" fmla="*/ 3801605 w 7088366"/>
                <a:gd name="connsiteY10" fmla="*/ 1284051 h 1284051"/>
                <a:gd name="connsiteX11" fmla="*/ 0 w 7088366"/>
                <a:gd name="connsiteY11" fmla="*/ 1284051 h 1284051"/>
                <a:gd name="connsiteX12" fmla="*/ 0 w 7088366"/>
                <a:gd name="connsiteY12" fmla="*/ 1199192 h 1284051"/>
                <a:gd name="connsiteX13" fmla="*/ 557167 w 7088366"/>
                <a:gd name="connsiteY13" fmla="*/ 642025 h 1284051"/>
                <a:gd name="connsiteX14" fmla="*/ 0 w 7088366"/>
                <a:gd name="connsiteY14" fmla="*/ 84858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5795868 w 7088366"/>
                <a:gd name="connsiteY4" fmla="*/ 0 h 1284051"/>
                <a:gd name="connsiteX5" fmla="*/ 7088366 w 7088366"/>
                <a:gd name="connsiteY5" fmla="*/ 0 h 1284051"/>
                <a:gd name="connsiteX6" fmla="*/ 7088366 w 7088366"/>
                <a:gd name="connsiteY6" fmla="*/ 1284051 h 1284051"/>
                <a:gd name="connsiteX7" fmla="*/ 5379641 w 7088366"/>
                <a:gd name="connsiteY7" fmla="*/ 1284051 h 1284051"/>
                <a:gd name="connsiteX8" fmla="*/ 4494760 w 7088366"/>
                <a:gd name="connsiteY8" fmla="*/ 1284051 h 1284051"/>
                <a:gd name="connsiteX9" fmla="*/ 3801605 w 7088366"/>
                <a:gd name="connsiteY9" fmla="*/ 1284051 h 1284051"/>
                <a:gd name="connsiteX10" fmla="*/ 0 w 7088366"/>
                <a:gd name="connsiteY10" fmla="*/ 1284051 h 1284051"/>
                <a:gd name="connsiteX11" fmla="*/ 0 w 7088366"/>
                <a:gd name="connsiteY11" fmla="*/ 1199192 h 1284051"/>
                <a:gd name="connsiteX12" fmla="*/ 557167 w 7088366"/>
                <a:gd name="connsiteY12" fmla="*/ 642025 h 1284051"/>
                <a:gd name="connsiteX13" fmla="*/ 0 w 7088366"/>
                <a:gd name="connsiteY13" fmla="*/ 84858 h 1284051"/>
                <a:gd name="connsiteX14" fmla="*/ 0 w 7088366"/>
                <a:gd name="connsiteY14" fmla="*/ 0 h 1284051"/>
                <a:gd name="connsiteX0" fmla="*/ 0 w 7088366"/>
                <a:gd name="connsiteY0" fmla="*/ 0 h 1284051"/>
                <a:gd name="connsiteX1" fmla="*/ 3801605 w 7088366"/>
                <a:gd name="connsiteY1" fmla="*/ 0 h 1284051"/>
                <a:gd name="connsiteX2" fmla="*/ 4494760 w 7088366"/>
                <a:gd name="connsiteY2" fmla="*/ 0 h 1284051"/>
                <a:gd name="connsiteX3" fmla="*/ 5379641 w 7088366"/>
                <a:gd name="connsiteY3" fmla="*/ 0 h 1284051"/>
                <a:gd name="connsiteX4" fmla="*/ 7088366 w 7088366"/>
                <a:gd name="connsiteY4" fmla="*/ 0 h 1284051"/>
                <a:gd name="connsiteX5" fmla="*/ 7088366 w 7088366"/>
                <a:gd name="connsiteY5" fmla="*/ 1284051 h 1284051"/>
                <a:gd name="connsiteX6" fmla="*/ 5379641 w 7088366"/>
                <a:gd name="connsiteY6" fmla="*/ 1284051 h 1284051"/>
                <a:gd name="connsiteX7" fmla="*/ 4494760 w 7088366"/>
                <a:gd name="connsiteY7" fmla="*/ 1284051 h 1284051"/>
                <a:gd name="connsiteX8" fmla="*/ 3801605 w 7088366"/>
                <a:gd name="connsiteY8" fmla="*/ 1284051 h 1284051"/>
                <a:gd name="connsiteX9" fmla="*/ 0 w 7088366"/>
                <a:gd name="connsiteY9" fmla="*/ 1284051 h 1284051"/>
                <a:gd name="connsiteX10" fmla="*/ 0 w 7088366"/>
                <a:gd name="connsiteY10" fmla="*/ 1199192 h 1284051"/>
                <a:gd name="connsiteX11" fmla="*/ 557167 w 7088366"/>
                <a:gd name="connsiteY11" fmla="*/ 642025 h 1284051"/>
                <a:gd name="connsiteX12" fmla="*/ 0 w 7088366"/>
                <a:gd name="connsiteY12" fmla="*/ 84858 h 1284051"/>
                <a:gd name="connsiteX13" fmla="*/ 0 w 7088366"/>
                <a:gd name="connsiteY13" fmla="*/ 0 h 1284051"/>
                <a:gd name="connsiteX0" fmla="*/ 0 w 7088366"/>
                <a:gd name="connsiteY0" fmla="*/ 0 h 1284051"/>
                <a:gd name="connsiteX1" fmla="*/ 3801605 w 7088366"/>
                <a:gd name="connsiteY1" fmla="*/ 0 h 1284051"/>
                <a:gd name="connsiteX2" fmla="*/ 4494760 w 7088366"/>
                <a:gd name="connsiteY2" fmla="*/ 0 h 1284051"/>
                <a:gd name="connsiteX3" fmla="*/ 7088366 w 7088366"/>
                <a:gd name="connsiteY3" fmla="*/ 0 h 1284051"/>
                <a:gd name="connsiteX4" fmla="*/ 7088366 w 7088366"/>
                <a:gd name="connsiteY4" fmla="*/ 1284051 h 1284051"/>
                <a:gd name="connsiteX5" fmla="*/ 5379641 w 7088366"/>
                <a:gd name="connsiteY5" fmla="*/ 1284051 h 1284051"/>
                <a:gd name="connsiteX6" fmla="*/ 4494760 w 7088366"/>
                <a:gd name="connsiteY6" fmla="*/ 1284051 h 1284051"/>
                <a:gd name="connsiteX7" fmla="*/ 3801605 w 7088366"/>
                <a:gd name="connsiteY7" fmla="*/ 1284051 h 1284051"/>
                <a:gd name="connsiteX8" fmla="*/ 0 w 7088366"/>
                <a:gd name="connsiteY8" fmla="*/ 1284051 h 1284051"/>
                <a:gd name="connsiteX9" fmla="*/ 0 w 7088366"/>
                <a:gd name="connsiteY9" fmla="*/ 1199192 h 1284051"/>
                <a:gd name="connsiteX10" fmla="*/ 557167 w 7088366"/>
                <a:gd name="connsiteY10" fmla="*/ 642025 h 1284051"/>
                <a:gd name="connsiteX11" fmla="*/ 0 w 7088366"/>
                <a:gd name="connsiteY11" fmla="*/ 84858 h 1284051"/>
                <a:gd name="connsiteX12" fmla="*/ 0 w 7088366"/>
                <a:gd name="connsiteY12" fmla="*/ 0 h 1284051"/>
                <a:gd name="connsiteX0" fmla="*/ 0 w 7088366"/>
                <a:gd name="connsiteY0" fmla="*/ 0 h 1284051"/>
                <a:gd name="connsiteX1" fmla="*/ 3801605 w 7088366"/>
                <a:gd name="connsiteY1" fmla="*/ 0 h 1284051"/>
                <a:gd name="connsiteX2" fmla="*/ 7088366 w 7088366"/>
                <a:gd name="connsiteY2" fmla="*/ 0 h 1284051"/>
                <a:gd name="connsiteX3" fmla="*/ 7088366 w 7088366"/>
                <a:gd name="connsiteY3" fmla="*/ 1284051 h 1284051"/>
                <a:gd name="connsiteX4" fmla="*/ 5379641 w 7088366"/>
                <a:gd name="connsiteY4" fmla="*/ 1284051 h 1284051"/>
                <a:gd name="connsiteX5" fmla="*/ 4494760 w 7088366"/>
                <a:gd name="connsiteY5" fmla="*/ 1284051 h 1284051"/>
                <a:gd name="connsiteX6" fmla="*/ 3801605 w 7088366"/>
                <a:gd name="connsiteY6" fmla="*/ 1284051 h 1284051"/>
                <a:gd name="connsiteX7" fmla="*/ 0 w 7088366"/>
                <a:gd name="connsiteY7" fmla="*/ 1284051 h 1284051"/>
                <a:gd name="connsiteX8" fmla="*/ 0 w 7088366"/>
                <a:gd name="connsiteY8" fmla="*/ 1199192 h 1284051"/>
                <a:gd name="connsiteX9" fmla="*/ 557167 w 7088366"/>
                <a:gd name="connsiteY9" fmla="*/ 642025 h 1284051"/>
                <a:gd name="connsiteX10" fmla="*/ 0 w 7088366"/>
                <a:gd name="connsiteY10" fmla="*/ 84858 h 1284051"/>
                <a:gd name="connsiteX11" fmla="*/ 0 w 7088366"/>
                <a:gd name="connsiteY11"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3801605 w 7088366"/>
                <a:gd name="connsiteY5" fmla="*/ 1284051 h 1284051"/>
                <a:gd name="connsiteX6" fmla="*/ 0 w 7088366"/>
                <a:gd name="connsiteY6" fmla="*/ 1284051 h 1284051"/>
                <a:gd name="connsiteX7" fmla="*/ 0 w 7088366"/>
                <a:gd name="connsiteY7" fmla="*/ 1199192 h 1284051"/>
                <a:gd name="connsiteX8" fmla="*/ 557167 w 7088366"/>
                <a:gd name="connsiteY8" fmla="*/ 642025 h 1284051"/>
                <a:gd name="connsiteX9" fmla="*/ 0 w 7088366"/>
                <a:gd name="connsiteY9" fmla="*/ 84858 h 1284051"/>
                <a:gd name="connsiteX10" fmla="*/ 0 w 7088366"/>
                <a:gd name="connsiteY10"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4494760 w 7088366"/>
                <a:gd name="connsiteY4" fmla="*/ 1284051 h 1284051"/>
                <a:gd name="connsiteX5" fmla="*/ 0 w 7088366"/>
                <a:gd name="connsiteY5" fmla="*/ 1284051 h 1284051"/>
                <a:gd name="connsiteX6" fmla="*/ 0 w 7088366"/>
                <a:gd name="connsiteY6" fmla="*/ 1199192 h 1284051"/>
                <a:gd name="connsiteX7" fmla="*/ 557167 w 7088366"/>
                <a:gd name="connsiteY7" fmla="*/ 642025 h 1284051"/>
                <a:gd name="connsiteX8" fmla="*/ 0 w 7088366"/>
                <a:gd name="connsiteY8" fmla="*/ 84858 h 1284051"/>
                <a:gd name="connsiteX9" fmla="*/ 0 w 7088366"/>
                <a:gd name="connsiteY9" fmla="*/ 0 h 1284051"/>
                <a:gd name="connsiteX0" fmla="*/ 0 w 7088366"/>
                <a:gd name="connsiteY0" fmla="*/ 0 h 1284051"/>
                <a:gd name="connsiteX1" fmla="*/ 7088366 w 7088366"/>
                <a:gd name="connsiteY1" fmla="*/ 0 h 1284051"/>
                <a:gd name="connsiteX2" fmla="*/ 7088366 w 7088366"/>
                <a:gd name="connsiteY2" fmla="*/ 1284051 h 1284051"/>
                <a:gd name="connsiteX3" fmla="*/ 5379641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0 w 7088366"/>
                <a:gd name="connsiteY7" fmla="*/ 84858 h 1284051"/>
                <a:gd name="connsiteX8" fmla="*/ 0 w 7088366"/>
                <a:gd name="connsiteY8" fmla="*/ 0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5" fmla="*/ 557167 w 7088366"/>
                <a:gd name="connsiteY5" fmla="*/ 642025 h 1284051"/>
                <a:gd name="connsiteX6" fmla="*/ 0 w 7088366"/>
                <a:gd name="connsiteY6" fmla="*/ 84858 h 1284051"/>
                <a:gd name="connsiteX7" fmla="*/ 0 w 7088366"/>
                <a:gd name="connsiteY7" fmla="*/ 0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7" fmla="*/ 114997 w 7088366"/>
                <a:gd name="connsiteY7" fmla="*/ 176298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6" fmla="*/ 557167 w 7088366"/>
                <a:gd name="connsiteY6" fmla="*/ 642025 h 1284051"/>
                <a:gd name="connsiteX0" fmla="*/ 0 w 7088366"/>
                <a:gd name="connsiteY0" fmla="*/ 84858 h 1284051"/>
                <a:gd name="connsiteX1" fmla="*/ 0 w 7088366"/>
                <a:gd name="connsiteY1" fmla="*/ 0 h 1284051"/>
                <a:gd name="connsiteX2" fmla="*/ 7088366 w 7088366"/>
                <a:gd name="connsiteY2" fmla="*/ 0 h 1284051"/>
                <a:gd name="connsiteX3" fmla="*/ 7088366 w 7088366"/>
                <a:gd name="connsiteY3" fmla="*/ 1284051 h 1284051"/>
                <a:gd name="connsiteX4" fmla="*/ 0 w 7088366"/>
                <a:gd name="connsiteY4" fmla="*/ 1284051 h 1284051"/>
                <a:gd name="connsiteX5" fmla="*/ 0 w 7088366"/>
                <a:gd name="connsiteY5"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 name="connsiteX4" fmla="*/ 0 w 7088366"/>
                <a:gd name="connsiteY4" fmla="*/ 1199192 h 1284051"/>
                <a:gd name="connsiteX0" fmla="*/ 0 w 7088366"/>
                <a:gd name="connsiteY0" fmla="*/ 0 h 1284051"/>
                <a:gd name="connsiteX1" fmla="*/ 7088366 w 7088366"/>
                <a:gd name="connsiteY1" fmla="*/ 0 h 1284051"/>
                <a:gd name="connsiteX2" fmla="*/ 7088366 w 7088366"/>
                <a:gd name="connsiteY2" fmla="*/ 1284051 h 1284051"/>
                <a:gd name="connsiteX3" fmla="*/ 0 w 7088366"/>
                <a:gd name="connsiteY3" fmla="*/ 1284051 h 1284051"/>
              </a:gdLst>
              <a:ahLst/>
              <a:cxnLst>
                <a:cxn ang="0">
                  <a:pos x="connsiteX0" y="connsiteY0"/>
                </a:cxn>
                <a:cxn ang="0">
                  <a:pos x="connsiteX1" y="connsiteY1"/>
                </a:cxn>
                <a:cxn ang="0">
                  <a:pos x="connsiteX2" y="connsiteY2"/>
                </a:cxn>
                <a:cxn ang="0">
                  <a:pos x="connsiteX3" y="connsiteY3"/>
                </a:cxn>
              </a:cxnLst>
              <a:rect l="l" t="t" r="r" b="b"/>
              <a:pathLst>
                <a:path w="7088366" h="1284051">
                  <a:moveTo>
                    <a:pt x="0" y="0"/>
                  </a:moveTo>
                  <a:lnTo>
                    <a:pt x="7088366" y="0"/>
                  </a:lnTo>
                  <a:lnTo>
                    <a:pt x="7088366" y="1284051"/>
                  </a:lnTo>
                  <a:lnTo>
                    <a:pt x="0" y="1284051"/>
                  </a:lnTo>
                </a:path>
              </a:pathLst>
            </a:cu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7C441049-E248-471B-AA39-7CC7A01FC1F2}"/>
                </a:ext>
              </a:extLst>
            </p:cNvPr>
            <p:cNvSpPr/>
            <p:nvPr/>
          </p:nvSpPr>
          <p:spPr>
            <a:xfrm>
              <a:off x="6846958" y="680502"/>
              <a:ext cx="4400729" cy="470944"/>
            </a:xfrm>
            <a:prstGeom prst="rect">
              <a:avLst/>
            </a:prstGeom>
          </p:spPr>
          <p:txBody>
            <a:bodyPr wrap="square">
              <a:spAutoFit/>
            </a:bodyPr>
            <a:lstStyle/>
            <a:p>
              <a:r>
                <a:rPr lang="en-US" sz="2400" dirty="0">
                  <a:solidFill>
                    <a:schemeClr val="tx1">
                      <a:lumMod val="65000"/>
                      <a:lumOff val="35000"/>
                    </a:schemeClr>
                  </a:solidFill>
                  <a:cs typeface="Arial" panose="020B0604020202020204" pitchFamily="34" charset="0"/>
                </a:rPr>
                <a:t>Limitations</a:t>
              </a:r>
            </a:p>
          </p:txBody>
        </p:sp>
      </p:grpSp>
      <p:grpSp>
        <p:nvGrpSpPr>
          <p:cNvPr id="58" name="Group 57">
            <a:extLst>
              <a:ext uri="{FF2B5EF4-FFF2-40B4-BE49-F238E27FC236}">
                <a16:creationId xmlns:a16="http://schemas.microsoft.com/office/drawing/2014/main" id="{D849098B-9A1F-4019-8845-F9A7ACCEA4C9}"/>
              </a:ext>
            </a:extLst>
          </p:cNvPr>
          <p:cNvGrpSpPr/>
          <p:nvPr/>
        </p:nvGrpSpPr>
        <p:grpSpPr>
          <a:xfrm>
            <a:off x="3261976" y="5600698"/>
            <a:ext cx="1040865" cy="1040865"/>
            <a:chOff x="5575568" y="477312"/>
            <a:chExt cx="1040865" cy="1040865"/>
          </a:xfrm>
        </p:grpSpPr>
        <p:sp>
          <p:nvSpPr>
            <p:cNvPr id="59" name="Oval 58">
              <a:extLst>
                <a:ext uri="{FF2B5EF4-FFF2-40B4-BE49-F238E27FC236}">
                  <a16:creationId xmlns:a16="http://schemas.microsoft.com/office/drawing/2014/main" id="{C2FCE471-22E7-4BC2-B7A7-DFC1DA5C97B9}"/>
                </a:ext>
              </a:extLst>
            </p:cNvPr>
            <p:cNvSpPr/>
            <p:nvPr/>
          </p:nvSpPr>
          <p:spPr>
            <a:xfrm>
              <a:off x="5575568" y="477312"/>
              <a:ext cx="1040865" cy="1040865"/>
            </a:xfrm>
            <a:prstGeom prst="ellipse">
              <a:avLst/>
            </a:prstGeom>
            <a:solidFill>
              <a:srgbClr val="2A96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AD366F6A-F554-46B7-B457-8E90BBCF732C}"/>
                </a:ext>
              </a:extLst>
            </p:cNvPr>
            <p:cNvSpPr txBox="1"/>
            <p:nvPr/>
          </p:nvSpPr>
          <p:spPr>
            <a:xfrm>
              <a:off x="5754914" y="705357"/>
              <a:ext cx="6821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351483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D2926D6-62DC-4CF2-980B-49337C3DE32F}"/>
              </a:ext>
            </a:extLst>
          </p:cNvPr>
          <p:cNvSpPr>
            <a:spLocks noGrp="1"/>
          </p:cNvSpPr>
          <p:nvPr>
            <p:ph type="title"/>
          </p:nvPr>
        </p:nvSpPr>
        <p:spPr>
          <a:xfrm>
            <a:off x="838200" y="365125"/>
            <a:ext cx="10515600" cy="1325563"/>
          </a:xfrm>
        </p:spPr>
        <p:txBody>
          <a:bodyPr/>
          <a:lstStyle/>
          <a:p>
            <a:r>
              <a:rPr lang="en-US" b="1" dirty="0">
                <a:solidFill>
                  <a:srgbClr val="FF0000"/>
                </a:solidFill>
                <a:latin typeface="+mn-lt"/>
              </a:rPr>
              <a:t>Data Cleaning Process</a:t>
            </a:r>
          </a:p>
        </p:txBody>
      </p:sp>
      <p:grpSp>
        <p:nvGrpSpPr>
          <p:cNvPr id="11" name="Google Shape;130;p7">
            <a:extLst>
              <a:ext uri="{FF2B5EF4-FFF2-40B4-BE49-F238E27FC236}">
                <a16:creationId xmlns:a16="http://schemas.microsoft.com/office/drawing/2014/main" id="{028D1EE0-2B6C-434F-9CD2-63BA8567A057}"/>
              </a:ext>
            </a:extLst>
          </p:cNvPr>
          <p:cNvGrpSpPr/>
          <p:nvPr/>
        </p:nvGrpSpPr>
        <p:grpSpPr>
          <a:xfrm>
            <a:off x="468569" y="1638209"/>
            <a:ext cx="11254861" cy="2979689"/>
            <a:chOff x="93799" y="807258"/>
            <a:chExt cx="11254861" cy="2979689"/>
          </a:xfrm>
        </p:grpSpPr>
        <p:sp>
          <p:nvSpPr>
            <p:cNvPr id="12" name="Google Shape;131;p7">
              <a:extLst>
                <a:ext uri="{FF2B5EF4-FFF2-40B4-BE49-F238E27FC236}">
                  <a16:creationId xmlns:a16="http://schemas.microsoft.com/office/drawing/2014/main" id="{12408EE1-ABD0-4899-9B07-2D11915DF441}"/>
                </a:ext>
              </a:extLst>
            </p:cNvPr>
            <p:cNvSpPr/>
            <p:nvPr/>
          </p:nvSpPr>
          <p:spPr>
            <a:xfrm>
              <a:off x="9241458" y="1243514"/>
              <a:ext cx="2107202" cy="2107547"/>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p7">
              <a:extLst>
                <a:ext uri="{FF2B5EF4-FFF2-40B4-BE49-F238E27FC236}">
                  <a16:creationId xmlns:a16="http://schemas.microsoft.com/office/drawing/2014/main" id="{BCE9759D-BF65-4E1E-AD36-389B91AD9B5D}"/>
                </a:ext>
              </a:extLst>
            </p:cNvPr>
            <p:cNvSpPr/>
            <p:nvPr/>
          </p:nvSpPr>
          <p:spPr>
            <a:xfrm>
              <a:off x="9310988" y="1313778"/>
              <a:ext cx="1967100" cy="1967100"/>
            </a:xfrm>
            <a:prstGeom prst="ellipse">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p7">
              <a:extLst>
                <a:ext uri="{FF2B5EF4-FFF2-40B4-BE49-F238E27FC236}">
                  <a16:creationId xmlns:a16="http://schemas.microsoft.com/office/drawing/2014/main" id="{07E7F974-7CD9-4BB3-ACFD-BF1DE59E0C0A}"/>
                </a:ext>
              </a:extLst>
            </p:cNvPr>
            <p:cNvSpPr txBox="1"/>
            <p:nvPr/>
          </p:nvSpPr>
          <p:spPr>
            <a:xfrm>
              <a:off x="9482457" y="1594836"/>
              <a:ext cx="1685400" cy="1404900"/>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Feature Engineering</a:t>
              </a:r>
              <a:endParaRPr/>
            </a:p>
          </p:txBody>
        </p:sp>
        <p:sp>
          <p:nvSpPr>
            <p:cNvPr id="16" name="Google Shape;134;p7">
              <a:extLst>
                <a:ext uri="{FF2B5EF4-FFF2-40B4-BE49-F238E27FC236}">
                  <a16:creationId xmlns:a16="http://schemas.microsoft.com/office/drawing/2014/main" id="{3FBE5B68-8E33-416A-ACCE-3196598A9F65}"/>
                </a:ext>
              </a:extLst>
            </p:cNvPr>
            <p:cNvSpPr/>
            <p:nvPr/>
          </p:nvSpPr>
          <p:spPr>
            <a:xfrm rot="2700000">
              <a:off x="7062604" y="1243623"/>
              <a:ext cx="2106958" cy="2106958"/>
            </a:xfrm>
            <a:prstGeom prst="teardrop">
              <a:avLst>
                <a:gd name="adj" fmla="val 10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p7">
              <a:extLst>
                <a:ext uri="{FF2B5EF4-FFF2-40B4-BE49-F238E27FC236}">
                  <a16:creationId xmlns:a16="http://schemas.microsoft.com/office/drawing/2014/main" id="{B899A514-0083-4878-9395-AA3E474987EA}"/>
                </a:ext>
              </a:extLst>
            </p:cNvPr>
            <p:cNvSpPr/>
            <p:nvPr/>
          </p:nvSpPr>
          <p:spPr>
            <a:xfrm>
              <a:off x="7134255" y="1313778"/>
              <a:ext cx="1967021" cy="1967019"/>
            </a:xfrm>
            <a:prstGeom prst="ellipse">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p7">
              <a:extLst>
                <a:ext uri="{FF2B5EF4-FFF2-40B4-BE49-F238E27FC236}">
                  <a16:creationId xmlns:a16="http://schemas.microsoft.com/office/drawing/2014/main" id="{6E953989-2CD9-478D-BB2D-2882FC29D098}"/>
                </a:ext>
              </a:extLst>
            </p:cNvPr>
            <p:cNvSpPr txBox="1"/>
            <p:nvPr/>
          </p:nvSpPr>
          <p:spPr>
            <a:xfrm>
              <a:off x="7414617" y="1594833"/>
              <a:ext cx="1405175" cy="1404908"/>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US" sz="2500" b="0" i="0" u="none" strike="noStrike" cap="none">
                  <a:solidFill>
                    <a:schemeClr val="dk1"/>
                  </a:solidFill>
                  <a:latin typeface="Calibri"/>
                  <a:ea typeface="Calibri"/>
                  <a:cs typeface="Calibri"/>
                  <a:sym typeface="Calibri"/>
                </a:rPr>
                <a:t>Remove</a:t>
              </a:r>
              <a:endParaRPr/>
            </a:p>
          </p:txBody>
        </p:sp>
        <p:sp>
          <p:nvSpPr>
            <p:cNvPr id="19" name="Google Shape;137;p7">
              <a:extLst>
                <a:ext uri="{FF2B5EF4-FFF2-40B4-BE49-F238E27FC236}">
                  <a16:creationId xmlns:a16="http://schemas.microsoft.com/office/drawing/2014/main" id="{2A66B4BC-A4B5-4D3C-8155-7196C66BF41B}"/>
                </a:ext>
              </a:extLst>
            </p:cNvPr>
            <p:cNvSpPr/>
            <p:nvPr/>
          </p:nvSpPr>
          <p:spPr>
            <a:xfrm rot="2700000">
              <a:off x="4885872" y="1243623"/>
              <a:ext cx="2106958" cy="2106958"/>
            </a:xfrm>
            <a:prstGeom prst="teardrop">
              <a:avLst>
                <a:gd name="adj" fmla="val 10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p7">
              <a:extLst>
                <a:ext uri="{FF2B5EF4-FFF2-40B4-BE49-F238E27FC236}">
                  <a16:creationId xmlns:a16="http://schemas.microsoft.com/office/drawing/2014/main" id="{69B26A06-615C-4B0C-A159-B07989345C37}"/>
                </a:ext>
              </a:extLst>
            </p:cNvPr>
            <p:cNvSpPr/>
            <p:nvPr/>
          </p:nvSpPr>
          <p:spPr>
            <a:xfrm>
              <a:off x="4956401" y="1313778"/>
              <a:ext cx="1967021" cy="1967019"/>
            </a:xfrm>
            <a:prstGeom prst="ellipse">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p7">
              <a:extLst>
                <a:ext uri="{FF2B5EF4-FFF2-40B4-BE49-F238E27FC236}">
                  <a16:creationId xmlns:a16="http://schemas.microsoft.com/office/drawing/2014/main" id="{D4F2CEA3-2C77-4617-9AB7-9B00F8CDEC91}"/>
                </a:ext>
              </a:extLst>
            </p:cNvPr>
            <p:cNvSpPr txBox="1"/>
            <p:nvPr/>
          </p:nvSpPr>
          <p:spPr>
            <a:xfrm>
              <a:off x="5236764" y="1594833"/>
              <a:ext cx="1405175" cy="1404908"/>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US" sz="2500" b="0" i="0" u="none" strike="noStrike" cap="none">
                  <a:solidFill>
                    <a:schemeClr val="dk1"/>
                  </a:solidFill>
                  <a:latin typeface="Calibri"/>
                  <a:ea typeface="Calibri"/>
                  <a:cs typeface="Calibri"/>
                  <a:sym typeface="Calibri"/>
                </a:rPr>
                <a:t>Impute</a:t>
              </a:r>
              <a:endParaRPr/>
            </a:p>
          </p:txBody>
        </p:sp>
        <p:sp>
          <p:nvSpPr>
            <p:cNvPr id="22" name="Google Shape;140;p7">
              <a:extLst>
                <a:ext uri="{FF2B5EF4-FFF2-40B4-BE49-F238E27FC236}">
                  <a16:creationId xmlns:a16="http://schemas.microsoft.com/office/drawing/2014/main" id="{38F1538F-EA21-433D-A507-E28817BD93B6}"/>
                </a:ext>
              </a:extLst>
            </p:cNvPr>
            <p:cNvSpPr/>
            <p:nvPr/>
          </p:nvSpPr>
          <p:spPr>
            <a:xfrm rot="2700000">
              <a:off x="2708018" y="1243623"/>
              <a:ext cx="2106958" cy="2106958"/>
            </a:xfrm>
            <a:prstGeom prst="teardrop">
              <a:avLst>
                <a:gd name="adj" fmla="val 10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p7">
              <a:extLst>
                <a:ext uri="{FF2B5EF4-FFF2-40B4-BE49-F238E27FC236}">
                  <a16:creationId xmlns:a16="http://schemas.microsoft.com/office/drawing/2014/main" id="{6D99A354-8599-432A-9B22-5F27FA666053}"/>
                </a:ext>
              </a:extLst>
            </p:cNvPr>
            <p:cNvSpPr/>
            <p:nvPr/>
          </p:nvSpPr>
          <p:spPr>
            <a:xfrm>
              <a:off x="2778547" y="1313778"/>
              <a:ext cx="1967021" cy="1967019"/>
            </a:xfrm>
            <a:prstGeom prst="ellipse">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p7">
              <a:extLst>
                <a:ext uri="{FF2B5EF4-FFF2-40B4-BE49-F238E27FC236}">
                  <a16:creationId xmlns:a16="http://schemas.microsoft.com/office/drawing/2014/main" id="{D677A440-25CF-4940-AF70-769999510AD1}"/>
                </a:ext>
              </a:extLst>
            </p:cNvPr>
            <p:cNvSpPr txBox="1"/>
            <p:nvPr/>
          </p:nvSpPr>
          <p:spPr>
            <a:xfrm>
              <a:off x="3060031" y="1594833"/>
              <a:ext cx="1405175" cy="1404908"/>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US" sz="2500" b="0" i="0" u="none" strike="noStrike" cap="none">
                  <a:solidFill>
                    <a:schemeClr val="dk1"/>
                  </a:solidFill>
                  <a:latin typeface="Calibri"/>
                  <a:ea typeface="Calibri"/>
                  <a:cs typeface="Calibri"/>
                  <a:sym typeface="Calibri"/>
                </a:rPr>
                <a:t>Convert/</a:t>
              </a:r>
              <a:endParaRPr/>
            </a:p>
            <a:p>
              <a:pPr marL="0" marR="0" lvl="0" indent="0" algn="ctr" rtl="0">
                <a:lnSpc>
                  <a:spcPct val="90000"/>
                </a:lnSpc>
                <a:spcBef>
                  <a:spcPts val="875"/>
                </a:spcBef>
                <a:spcAft>
                  <a:spcPts val="0"/>
                </a:spcAft>
                <a:buClr>
                  <a:schemeClr val="dk1"/>
                </a:buClr>
                <a:buSzPts val="2500"/>
                <a:buFont typeface="Calibri"/>
                <a:buNone/>
              </a:pPr>
              <a:r>
                <a:rPr lang="en-US" sz="2500" b="0" i="0" u="none" strike="noStrike" cap="none">
                  <a:solidFill>
                    <a:schemeClr val="dk1"/>
                  </a:solidFill>
                  <a:latin typeface="Calibri"/>
                  <a:ea typeface="Calibri"/>
                  <a:cs typeface="Calibri"/>
                  <a:sym typeface="Calibri"/>
                </a:rPr>
                <a:t>Remove</a:t>
              </a:r>
              <a:endParaRPr/>
            </a:p>
          </p:txBody>
        </p:sp>
        <p:sp>
          <p:nvSpPr>
            <p:cNvPr id="25" name="Google Shape;143;p7">
              <a:extLst>
                <a:ext uri="{FF2B5EF4-FFF2-40B4-BE49-F238E27FC236}">
                  <a16:creationId xmlns:a16="http://schemas.microsoft.com/office/drawing/2014/main" id="{3EB9426B-F59D-4345-BFA0-F860AA132AE7}"/>
                </a:ext>
              </a:extLst>
            </p:cNvPr>
            <p:cNvSpPr/>
            <p:nvPr/>
          </p:nvSpPr>
          <p:spPr>
            <a:xfrm rot="2700000">
              <a:off x="530164" y="1243623"/>
              <a:ext cx="2106958" cy="2106958"/>
            </a:xfrm>
            <a:prstGeom prst="teardrop">
              <a:avLst>
                <a:gd name="adj" fmla="val 10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p7">
              <a:extLst>
                <a:ext uri="{FF2B5EF4-FFF2-40B4-BE49-F238E27FC236}">
                  <a16:creationId xmlns:a16="http://schemas.microsoft.com/office/drawing/2014/main" id="{0F288007-7CE9-426B-88D5-4AB529E69EB9}"/>
                </a:ext>
              </a:extLst>
            </p:cNvPr>
            <p:cNvSpPr/>
            <p:nvPr/>
          </p:nvSpPr>
          <p:spPr>
            <a:xfrm>
              <a:off x="600694" y="1313778"/>
              <a:ext cx="1967021" cy="1967019"/>
            </a:xfrm>
            <a:prstGeom prst="ellipse">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5;p7">
              <a:extLst>
                <a:ext uri="{FF2B5EF4-FFF2-40B4-BE49-F238E27FC236}">
                  <a16:creationId xmlns:a16="http://schemas.microsoft.com/office/drawing/2014/main" id="{5B730FAC-29A4-488B-996E-5E99845AE63B}"/>
                </a:ext>
              </a:extLst>
            </p:cNvPr>
            <p:cNvSpPr txBox="1"/>
            <p:nvPr/>
          </p:nvSpPr>
          <p:spPr>
            <a:xfrm>
              <a:off x="882177" y="1594833"/>
              <a:ext cx="1405175" cy="1404908"/>
            </a:xfrm>
            <a:prstGeom prst="rect">
              <a:avLst/>
            </a:prstGeom>
            <a:noFill/>
            <a:ln>
              <a:noFill/>
            </a:ln>
          </p:spPr>
          <p:txBody>
            <a:bodyPr spcFirstLastPara="1" wrap="square" lIns="31750" tIns="31750" rIns="31750" bIns="31750"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US" sz="2500" b="0" i="0" u="none" strike="noStrike" cap="none">
                  <a:solidFill>
                    <a:schemeClr val="dk1"/>
                  </a:solidFill>
                  <a:latin typeface="Calibri"/>
                  <a:ea typeface="Calibri"/>
                  <a:cs typeface="Calibri"/>
                  <a:sym typeface="Calibri"/>
                </a:rPr>
                <a:t>Check</a:t>
              </a:r>
              <a:endParaRPr/>
            </a:p>
          </p:txBody>
        </p:sp>
      </p:grpSp>
      <p:sp>
        <p:nvSpPr>
          <p:cNvPr id="28" name="Google Shape;146;p7">
            <a:extLst>
              <a:ext uri="{FF2B5EF4-FFF2-40B4-BE49-F238E27FC236}">
                <a16:creationId xmlns:a16="http://schemas.microsoft.com/office/drawing/2014/main" id="{725D6FBE-C2A5-480C-9D7A-951673A2BB9E}"/>
              </a:ext>
            </a:extLst>
          </p:cNvPr>
          <p:cNvSpPr txBox="1"/>
          <p:nvPr/>
        </p:nvSpPr>
        <p:spPr>
          <a:xfrm>
            <a:off x="976630" y="4313200"/>
            <a:ext cx="1898528"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Data structure</a:t>
            </a:r>
            <a:endParaRPr dirty="0"/>
          </a:p>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Data types</a:t>
            </a:r>
            <a:endParaRPr dirty="0"/>
          </a:p>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Unique values</a:t>
            </a:r>
            <a:endParaRPr dirty="0"/>
          </a:p>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Improper data format</a:t>
            </a:r>
            <a:endParaRPr dirty="0"/>
          </a:p>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Missing values</a:t>
            </a:r>
            <a:endParaRPr dirty="0"/>
          </a:p>
        </p:txBody>
      </p:sp>
      <p:sp>
        <p:nvSpPr>
          <p:cNvPr id="29" name="Google Shape;147;p7">
            <a:extLst>
              <a:ext uri="{FF2B5EF4-FFF2-40B4-BE49-F238E27FC236}">
                <a16:creationId xmlns:a16="http://schemas.microsoft.com/office/drawing/2014/main" id="{EC427FB7-5BDB-4C17-9C19-31085D9BB315}"/>
              </a:ext>
            </a:extLst>
          </p:cNvPr>
          <p:cNvSpPr txBox="1"/>
          <p:nvPr/>
        </p:nvSpPr>
        <p:spPr>
          <a:xfrm>
            <a:off x="3187002" y="4313200"/>
            <a:ext cx="2141845"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Correct data type</a:t>
            </a:r>
            <a:endParaRPr dirty="0"/>
          </a:p>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Convert string to float.</a:t>
            </a:r>
          </a:p>
          <a:p>
            <a:pPr marL="285750" marR="0" lvl="0" indent="-285750" algn="l" rtl="0">
              <a:spcBef>
                <a:spcPts val="0"/>
              </a:spcBef>
              <a:spcAft>
                <a:spcPts val="0"/>
              </a:spcAft>
              <a:buClr>
                <a:srgbClr val="4472C4"/>
              </a:buClr>
              <a:buSzPts val="1800"/>
              <a:buFont typeface="Arial"/>
              <a:buChar char="•"/>
            </a:pPr>
            <a:r>
              <a:rPr lang="en-US" dirty="0">
                <a:solidFill>
                  <a:srgbClr val="4472C4"/>
                </a:solidFill>
                <a:latin typeface="Calibri"/>
                <a:ea typeface="Calibri"/>
                <a:cs typeface="Calibri"/>
                <a:sym typeface="Calibri"/>
              </a:rPr>
              <a:t>Convert</a:t>
            </a:r>
            <a:r>
              <a:rPr lang="en-US" sz="1800" b="0" i="0" u="none" strike="noStrike" cap="none" dirty="0">
                <a:solidFill>
                  <a:srgbClr val="4472C4"/>
                </a:solidFill>
                <a:latin typeface="Calibri"/>
                <a:ea typeface="Calibri"/>
                <a:cs typeface="Calibri"/>
                <a:sym typeface="Calibri"/>
              </a:rPr>
              <a:t> non numeric-&gt;</a:t>
            </a:r>
            <a:r>
              <a:rPr lang="en-US" sz="1800" b="0" i="0" u="none" strike="noStrike" cap="none" dirty="0" err="1">
                <a:solidFill>
                  <a:srgbClr val="4472C4"/>
                </a:solidFill>
                <a:latin typeface="Calibri"/>
                <a:ea typeface="Calibri"/>
                <a:cs typeface="Calibri"/>
                <a:sym typeface="Calibri"/>
              </a:rPr>
              <a:t>NaN</a:t>
            </a:r>
            <a:endParaRPr sz="1800" b="0" i="0" u="none" strike="noStrike" cap="none" dirty="0">
              <a:solidFill>
                <a:srgbClr val="4472C4"/>
              </a:solidFill>
              <a:latin typeface="Calibri"/>
              <a:ea typeface="Calibri"/>
              <a:cs typeface="Calibri"/>
              <a:sym typeface="Calibri"/>
            </a:endParaRPr>
          </a:p>
          <a:p>
            <a:pPr marL="285750" marR="0" lvl="0" indent="-171450" algn="l" rtl="0">
              <a:spcBef>
                <a:spcPts val="0"/>
              </a:spcBef>
              <a:spcAft>
                <a:spcPts val="0"/>
              </a:spcAft>
              <a:buClr>
                <a:srgbClr val="4472C4"/>
              </a:buClr>
              <a:buSzPts val="1800"/>
              <a:buFont typeface="Arial"/>
              <a:buNone/>
            </a:pPr>
            <a:endParaRPr sz="1800" b="0" i="0" u="none" strike="noStrike" cap="none" dirty="0">
              <a:solidFill>
                <a:srgbClr val="4472C4"/>
              </a:solidFill>
              <a:latin typeface="Calibri"/>
              <a:ea typeface="Calibri"/>
              <a:cs typeface="Calibri"/>
              <a:sym typeface="Calibri"/>
            </a:endParaRPr>
          </a:p>
          <a:p>
            <a:pPr marL="285750" marR="0" lvl="0" indent="-171450" algn="l" rtl="0">
              <a:spcBef>
                <a:spcPts val="0"/>
              </a:spcBef>
              <a:spcAft>
                <a:spcPts val="0"/>
              </a:spcAft>
              <a:buClr>
                <a:srgbClr val="4472C4"/>
              </a:buClr>
              <a:buSzPts val="1800"/>
              <a:buFont typeface="Arial"/>
              <a:buNone/>
            </a:pPr>
            <a:endParaRPr sz="1800" b="0" i="0" u="none" strike="noStrike" cap="none" dirty="0">
              <a:solidFill>
                <a:srgbClr val="4472C4"/>
              </a:solidFill>
              <a:latin typeface="Calibri"/>
              <a:ea typeface="Calibri"/>
              <a:cs typeface="Calibri"/>
              <a:sym typeface="Calibri"/>
            </a:endParaRPr>
          </a:p>
        </p:txBody>
      </p:sp>
      <p:sp>
        <p:nvSpPr>
          <p:cNvPr id="30" name="Google Shape;148;p7">
            <a:extLst>
              <a:ext uri="{FF2B5EF4-FFF2-40B4-BE49-F238E27FC236}">
                <a16:creationId xmlns:a16="http://schemas.microsoft.com/office/drawing/2014/main" id="{07998421-337B-4A3C-AFDF-D7AAA60F8CFD}"/>
              </a:ext>
            </a:extLst>
          </p:cNvPr>
          <p:cNvSpPr txBox="1"/>
          <p:nvPr/>
        </p:nvSpPr>
        <p:spPr>
          <a:xfrm>
            <a:off x="5439079" y="4313204"/>
            <a:ext cx="1826928"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72C4"/>
              </a:buClr>
              <a:buSzPts val="1800"/>
              <a:buFont typeface="Arial"/>
              <a:buChar char="•"/>
            </a:pPr>
            <a:r>
              <a:rPr lang="en-US" sz="1800" b="0" i="0" u="none" strike="noStrike" cap="none" dirty="0">
                <a:solidFill>
                  <a:srgbClr val="4472C4"/>
                </a:solidFill>
                <a:latin typeface="Calibri"/>
                <a:ea typeface="Calibri"/>
                <a:cs typeface="Calibri"/>
                <a:sym typeface="Calibri"/>
              </a:rPr>
              <a:t>Fill nulls by KNN</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 name="Google Shape;149;p7">
            <a:extLst>
              <a:ext uri="{FF2B5EF4-FFF2-40B4-BE49-F238E27FC236}">
                <a16:creationId xmlns:a16="http://schemas.microsoft.com/office/drawing/2014/main" id="{31FDB055-064F-4468-B45B-C0CA212504D2}"/>
              </a:ext>
            </a:extLst>
          </p:cNvPr>
          <p:cNvSpPr txBox="1"/>
          <p:nvPr/>
        </p:nvSpPr>
        <p:spPr>
          <a:xfrm>
            <a:off x="7649119" y="4313205"/>
            <a:ext cx="1826928"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72C4"/>
              </a:buClr>
              <a:buSzPts val="1800"/>
              <a:buFont typeface="Arial"/>
              <a:buChar char="•"/>
            </a:pPr>
            <a:r>
              <a:rPr lang="en-US" sz="1800" dirty="0">
                <a:solidFill>
                  <a:srgbClr val="4472C4"/>
                </a:solidFill>
                <a:latin typeface="Calibri"/>
                <a:ea typeface="Calibri"/>
                <a:cs typeface="Calibri"/>
                <a:sym typeface="Calibri"/>
              </a:rPr>
              <a:t>Outliers using IQR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2" name="Google Shape;150;p7">
            <a:extLst>
              <a:ext uri="{FF2B5EF4-FFF2-40B4-BE49-F238E27FC236}">
                <a16:creationId xmlns:a16="http://schemas.microsoft.com/office/drawing/2014/main" id="{EFD6EFF6-AC70-4A9B-B395-6CAEDEA94926}"/>
              </a:ext>
            </a:extLst>
          </p:cNvPr>
          <p:cNvSpPr txBox="1"/>
          <p:nvPr/>
        </p:nvSpPr>
        <p:spPr>
          <a:xfrm>
            <a:off x="9782824" y="4313200"/>
            <a:ext cx="2078700" cy="1477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72C4"/>
              </a:buClr>
              <a:buSzPts val="1800"/>
              <a:buFont typeface="Calibri"/>
              <a:buChar char="•"/>
            </a:pPr>
            <a:r>
              <a:rPr lang="en-US" sz="1800" dirty="0">
                <a:solidFill>
                  <a:srgbClr val="4472C4"/>
                </a:solidFill>
                <a:latin typeface="Calibri"/>
                <a:ea typeface="Calibri"/>
                <a:cs typeface="Calibri"/>
                <a:sym typeface="Calibri"/>
              </a:rPr>
              <a:t>Add ‘supplier’ columns</a:t>
            </a:r>
            <a:endParaRPr sz="1800" dirty="0">
              <a:solidFill>
                <a:srgbClr val="4472C4"/>
              </a:solidFill>
              <a:latin typeface="Calibri"/>
              <a:ea typeface="Calibri"/>
              <a:cs typeface="Calibri"/>
              <a:sym typeface="Calibri"/>
            </a:endParaRPr>
          </a:p>
          <a:p>
            <a:pPr marL="285750" marR="0" lvl="0" indent="-285750" algn="l" rtl="0">
              <a:spcBef>
                <a:spcPts val="0"/>
              </a:spcBef>
              <a:spcAft>
                <a:spcPts val="0"/>
              </a:spcAft>
              <a:buClr>
                <a:srgbClr val="4472C4"/>
              </a:buClr>
              <a:buSzPts val="1800"/>
              <a:buFont typeface="Calibri"/>
              <a:buChar char="•"/>
            </a:pPr>
            <a:r>
              <a:rPr lang="en-US" sz="1800" dirty="0">
                <a:solidFill>
                  <a:srgbClr val="4472C4"/>
                </a:solidFill>
                <a:latin typeface="Calibri"/>
                <a:ea typeface="Calibri"/>
                <a:cs typeface="Calibri"/>
                <a:sym typeface="Calibri"/>
              </a:rPr>
              <a:t>Price Clustering</a:t>
            </a:r>
            <a:endParaRPr sz="1800" dirty="0">
              <a:solidFill>
                <a:srgbClr val="4472C4"/>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4B916A2-CA4E-4CFA-AA33-4A336BF823D7}"/>
              </a:ext>
            </a:extLst>
          </p:cNvPr>
          <p:cNvSpPr txBox="1"/>
          <p:nvPr/>
        </p:nvSpPr>
        <p:spPr>
          <a:xfrm>
            <a:off x="990042" y="6232690"/>
            <a:ext cx="4636070" cy="307777"/>
          </a:xfrm>
          <a:prstGeom prst="rect">
            <a:avLst/>
          </a:prstGeom>
          <a:noFill/>
        </p:spPr>
        <p:txBody>
          <a:bodyPr wrap="square" rtlCol="0">
            <a:spAutoFit/>
          </a:bodyPr>
          <a:lstStyle/>
          <a:p>
            <a:r>
              <a:rPr lang="en-US" sz="1400" i="1" dirty="0"/>
              <a:t>Tools: Python &amp; Excel</a:t>
            </a:r>
          </a:p>
        </p:txBody>
      </p:sp>
    </p:spTree>
    <p:extLst>
      <p:ext uri="{BB962C8B-B14F-4D97-AF65-F5344CB8AC3E}">
        <p14:creationId xmlns:p14="http://schemas.microsoft.com/office/powerpoint/2010/main" val="29333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36ADA7D-A103-4B13-A845-75E5460EB4D4}"/>
              </a:ext>
            </a:extLst>
          </p:cNvPr>
          <p:cNvGrpSpPr/>
          <p:nvPr/>
        </p:nvGrpSpPr>
        <p:grpSpPr>
          <a:xfrm>
            <a:off x="373745" y="1214128"/>
            <a:ext cx="5779109" cy="5488595"/>
            <a:chOff x="173157" y="436151"/>
            <a:chExt cx="5779109" cy="5488595"/>
          </a:xfrm>
        </p:grpSpPr>
        <p:grpSp>
          <p:nvGrpSpPr>
            <p:cNvPr id="15" name="Group 14">
              <a:extLst>
                <a:ext uri="{FF2B5EF4-FFF2-40B4-BE49-F238E27FC236}">
                  <a16:creationId xmlns:a16="http://schemas.microsoft.com/office/drawing/2014/main" id="{A80D0A53-0578-4417-A496-1726A61D7AD0}"/>
                </a:ext>
              </a:extLst>
            </p:cNvPr>
            <p:cNvGrpSpPr/>
            <p:nvPr/>
          </p:nvGrpSpPr>
          <p:grpSpPr>
            <a:xfrm>
              <a:off x="173157" y="436151"/>
              <a:ext cx="5698525" cy="3282458"/>
              <a:chOff x="173157" y="436151"/>
              <a:chExt cx="5698525" cy="3282458"/>
            </a:xfrm>
          </p:grpSpPr>
          <p:pic>
            <p:nvPicPr>
              <p:cNvPr id="4" name="Google Shape;157;g338791501f0_9_0">
                <a:extLst>
                  <a:ext uri="{FF2B5EF4-FFF2-40B4-BE49-F238E27FC236}">
                    <a16:creationId xmlns:a16="http://schemas.microsoft.com/office/drawing/2014/main" id="{CABBC5E9-CD8E-41C2-A6A9-5D457BEAD07A}"/>
                  </a:ext>
                </a:extLst>
              </p:cNvPr>
              <p:cNvPicPr preferRelativeResize="0"/>
              <p:nvPr/>
            </p:nvPicPr>
            <p:blipFill>
              <a:blip r:embed="rId2">
                <a:alphaModFix/>
              </a:blip>
              <a:stretch>
                <a:fillRect/>
              </a:stretch>
            </p:blipFill>
            <p:spPr>
              <a:xfrm>
                <a:off x="173157" y="643286"/>
                <a:ext cx="5698525" cy="3075323"/>
              </a:xfrm>
              <a:prstGeom prst="rect">
                <a:avLst/>
              </a:prstGeom>
              <a:noFill/>
              <a:ln>
                <a:noFill/>
              </a:ln>
            </p:spPr>
          </p:pic>
          <p:sp>
            <p:nvSpPr>
              <p:cNvPr id="10" name="TextBox 9">
                <a:extLst>
                  <a:ext uri="{FF2B5EF4-FFF2-40B4-BE49-F238E27FC236}">
                    <a16:creationId xmlns:a16="http://schemas.microsoft.com/office/drawing/2014/main" id="{896C5B3B-3778-4AA3-B490-3398DEED67B0}"/>
                  </a:ext>
                </a:extLst>
              </p:cNvPr>
              <p:cNvSpPr txBox="1"/>
              <p:nvPr/>
            </p:nvSpPr>
            <p:spPr>
              <a:xfrm>
                <a:off x="587264" y="436151"/>
                <a:ext cx="4795619" cy="338554"/>
              </a:xfrm>
              <a:prstGeom prst="rect">
                <a:avLst/>
              </a:prstGeom>
              <a:solidFill>
                <a:schemeClr val="bg1"/>
              </a:solidFill>
            </p:spPr>
            <p:txBody>
              <a:bodyPr wrap="square" rtlCol="0">
                <a:spAutoFit/>
              </a:bodyPr>
              <a:lstStyle/>
              <a:p>
                <a:r>
                  <a:rPr lang="en-US" sz="1600" dirty="0"/>
                  <a:t>Comparison dataset of </a:t>
                </a:r>
                <a:r>
                  <a:rPr lang="en-US" sz="1600" b="1" dirty="0">
                    <a:solidFill>
                      <a:srgbClr val="FF0000"/>
                    </a:solidFill>
                  </a:rPr>
                  <a:t>ratings</a:t>
                </a:r>
                <a:r>
                  <a:rPr lang="en-US" sz="1600" b="1" dirty="0"/>
                  <a:t> </a:t>
                </a:r>
                <a:r>
                  <a:rPr lang="en-US" sz="1600" dirty="0"/>
                  <a:t>before and after cleaning </a:t>
                </a:r>
              </a:p>
            </p:txBody>
          </p:sp>
        </p:grpSp>
        <p:grpSp>
          <p:nvGrpSpPr>
            <p:cNvPr id="19" name="Group 18">
              <a:extLst>
                <a:ext uri="{FF2B5EF4-FFF2-40B4-BE49-F238E27FC236}">
                  <a16:creationId xmlns:a16="http://schemas.microsoft.com/office/drawing/2014/main" id="{806AD574-299B-48FB-82EC-071E04B36105}"/>
                </a:ext>
              </a:extLst>
            </p:cNvPr>
            <p:cNvGrpSpPr/>
            <p:nvPr/>
          </p:nvGrpSpPr>
          <p:grpSpPr>
            <a:xfrm>
              <a:off x="276124" y="2849423"/>
              <a:ext cx="5676142" cy="3075323"/>
              <a:chOff x="173158" y="3793161"/>
              <a:chExt cx="5676142" cy="3075323"/>
            </a:xfrm>
          </p:grpSpPr>
          <p:pic>
            <p:nvPicPr>
              <p:cNvPr id="20" name="Google Shape;169;g338791501f0_9_14">
                <a:extLst>
                  <a:ext uri="{FF2B5EF4-FFF2-40B4-BE49-F238E27FC236}">
                    <a16:creationId xmlns:a16="http://schemas.microsoft.com/office/drawing/2014/main" id="{04E7F1FD-BCC7-4FE6-8BFB-F9AAC668DD56}"/>
                  </a:ext>
                </a:extLst>
              </p:cNvPr>
              <p:cNvPicPr preferRelativeResize="0"/>
              <p:nvPr/>
            </p:nvPicPr>
            <p:blipFill>
              <a:blip r:embed="rId3">
                <a:alphaModFix/>
              </a:blip>
              <a:stretch>
                <a:fillRect/>
              </a:stretch>
            </p:blipFill>
            <p:spPr>
              <a:xfrm>
                <a:off x="173158" y="3793161"/>
                <a:ext cx="5676142" cy="3075323"/>
              </a:xfrm>
              <a:prstGeom prst="rect">
                <a:avLst/>
              </a:prstGeom>
              <a:noFill/>
              <a:ln>
                <a:noFill/>
              </a:ln>
            </p:spPr>
          </p:pic>
          <p:sp>
            <p:nvSpPr>
              <p:cNvPr id="21" name="TextBox 20">
                <a:extLst>
                  <a:ext uri="{FF2B5EF4-FFF2-40B4-BE49-F238E27FC236}">
                    <a16:creationId xmlns:a16="http://schemas.microsoft.com/office/drawing/2014/main" id="{3E40590B-855A-4111-9B38-04C1C33CD1B5}"/>
                  </a:ext>
                </a:extLst>
              </p:cNvPr>
              <p:cNvSpPr txBox="1"/>
              <p:nvPr/>
            </p:nvSpPr>
            <p:spPr>
              <a:xfrm>
                <a:off x="246485" y="3793161"/>
                <a:ext cx="5551867" cy="338554"/>
              </a:xfrm>
              <a:prstGeom prst="rect">
                <a:avLst/>
              </a:prstGeom>
              <a:solidFill>
                <a:schemeClr val="bg1"/>
              </a:solidFill>
            </p:spPr>
            <p:txBody>
              <a:bodyPr wrap="square" rtlCol="0">
                <a:spAutoFit/>
              </a:bodyPr>
              <a:lstStyle/>
              <a:p>
                <a:r>
                  <a:rPr lang="en-US" sz="1600" dirty="0"/>
                  <a:t>Comparison dataset of </a:t>
                </a:r>
                <a:r>
                  <a:rPr lang="en-US" sz="1600" b="1" dirty="0" err="1">
                    <a:solidFill>
                      <a:srgbClr val="FF0000"/>
                    </a:solidFill>
                  </a:rPr>
                  <a:t>discount_price</a:t>
                </a:r>
                <a:r>
                  <a:rPr lang="en-US" sz="1600" dirty="0">
                    <a:solidFill>
                      <a:srgbClr val="FF0000"/>
                    </a:solidFill>
                  </a:rPr>
                  <a:t> </a:t>
                </a:r>
                <a:r>
                  <a:rPr lang="en-US" sz="1600" dirty="0"/>
                  <a:t>before and after cleaning </a:t>
                </a:r>
              </a:p>
            </p:txBody>
          </p:sp>
        </p:grpSp>
      </p:grpSp>
      <p:grpSp>
        <p:nvGrpSpPr>
          <p:cNvPr id="29" name="Group 28">
            <a:extLst>
              <a:ext uri="{FF2B5EF4-FFF2-40B4-BE49-F238E27FC236}">
                <a16:creationId xmlns:a16="http://schemas.microsoft.com/office/drawing/2014/main" id="{4EDA78E4-38DE-4DFE-AC81-DDB17972EEA9}"/>
              </a:ext>
            </a:extLst>
          </p:cNvPr>
          <p:cNvGrpSpPr/>
          <p:nvPr/>
        </p:nvGrpSpPr>
        <p:grpSpPr>
          <a:xfrm>
            <a:off x="6072270" y="1214128"/>
            <a:ext cx="5815944" cy="5485921"/>
            <a:chOff x="5968753" y="924559"/>
            <a:chExt cx="5815944" cy="5485921"/>
          </a:xfrm>
        </p:grpSpPr>
        <p:grpSp>
          <p:nvGrpSpPr>
            <p:cNvPr id="14" name="Group 13">
              <a:extLst>
                <a:ext uri="{FF2B5EF4-FFF2-40B4-BE49-F238E27FC236}">
                  <a16:creationId xmlns:a16="http://schemas.microsoft.com/office/drawing/2014/main" id="{86F2451A-E2C3-4513-B512-5F126F198C2B}"/>
                </a:ext>
              </a:extLst>
            </p:cNvPr>
            <p:cNvGrpSpPr/>
            <p:nvPr/>
          </p:nvGrpSpPr>
          <p:grpSpPr>
            <a:xfrm>
              <a:off x="6096000" y="924559"/>
              <a:ext cx="5676143" cy="3130809"/>
              <a:chOff x="5852253" y="646539"/>
              <a:chExt cx="5676143" cy="3130809"/>
            </a:xfrm>
          </p:grpSpPr>
          <p:pic>
            <p:nvPicPr>
              <p:cNvPr id="5" name="Google Shape;163;g338791501f0_9_7">
                <a:extLst>
                  <a:ext uri="{FF2B5EF4-FFF2-40B4-BE49-F238E27FC236}">
                    <a16:creationId xmlns:a16="http://schemas.microsoft.com/office/drawing/2014/main" id="{45FCE228-11C5-4861-A0B8-DAB1802278BD}"/>
                  </a:ext>
                </a:extLst>
              </p:cNvPr>
              <p:cNvPicPr preferRelativeResize="0"/>
              <p:nvPr/>
            </p:nvPicPr>
            <p:blipFill>
              <a:blip r:embed="rId4">
                <a:alphaModFix/>
              </a:blip>
              <a:stretch>
                <a:fillRect/>
              </a:stretch>
            </p:blipFill>
            <p:spPr>
              <a:xfrm>
                <a:off x="5852253" y="702025"/>
                <a:ext cx="5676143" cy="3075323"/>
              </a:xfrm>
              <a:prstGeom prst="rect">
                <a:avLst/>
              </a:prstGeom>
              <a:noFill/>
              <a:ln>
                <a:noFill/>
              </a:ln>
            </p:spPr>
          </p:pic>
          <p:sp>
            <p:nvSpPr>
              <p:cNvPr id="11" name="TextBox 10">
                <a:extLst>
                  <a:ext uri="{FF2B5EF4-FFF2-40B4-BE49-F238E27FC236}">
                    <a16:creationId xmlns:a16="http://schemas.microsoft.com/office/drawing/2014/main" id="{3B04B2E9-3DCB-44A9-AC8D-655775E0E4B4}"/>
                  </a:ext>
                </a:extLst>
              </p:cNvPr>
              <p:cNvSpPr txBox="1"/>
              <p:nvPr/>
            </p:nvSpPr>
            <p:spPr>
              <a:xfrm>
                <a:off x="5926946" y="646539"/>
                <a:ext cx="5551867" cy="338554"/>
              </a:xfrm>
              <a:prstGeom prst="rect">
                <a:avLst/>
              </a:prstGeom>
              <a:solidFill>
                <a:schemeClr val="bg1"/>
              </a:solidFill>
            </p:spPr>
            <p:txBody>
              <a:bodyPr wrap="square" rtlCol="0">
                <a:spAutoFit/>
              </a:bodyPr>
              <a:lstStyle/>
              <a:p>
                <a:r>
                  <a:rPr lang="en-US" sz="1600" dirty="0"/>
                  <a:t>Comparison dataset of </a:t>
                </a:r>
                <a:r>
                  <a:rPr lang="en-US" sz="1600" b="1" dirty="0" err="1">
                    <a:solidFill>
                      <a:srgbClr val="FF0000"/>
                    </a:solidFill>
                  </a:rPr>
                  <a:t>no_of_ratings</a:t>
                </a:r>
                <a:r>
                  <a:rPr lang="en-US" sz="1600" b="1" dirty="0">
                    <a:solidFill>
                      <a:srgbClr val="FF0000"/>
                    </a:solidFill>
                  </a:rPr>
                  <a:t> </a:t>
                </a:r>
                <a:r>
                  <a:rPr lang="en-US" sz="1600" dirty="0"/>
                  <a:t>before and after cleaning </a:t>
                </a:r>
              </a:p>
            </p:txBody>
          </p:sp>
        </p:grpSp>
        <p:pic>
          <p:nvPicPr>
            <p:cNvPr id="23" name="Google Shape;175;g338791501f0_9_21">
              <a:extLst>
                <a:ext uri="{FF2B5EF4-FFF2-40B4-BE49-F238E27FC236}">
                  <a16:creationId xmlns:a16="http://schemas.microsoft.com/office/drawing/2014/main" id="{D81BBADF-D9D4-4B5C-A07F-741E11059419}"/>
                </a:ext>
              </a:extLst>
            </p:cNvPr>
            <p:cNvPicPr preferRelativeResize="0"/>
            <p:nvPr/>
          </p:nvPicPr>
          <p:blipFill>
            <a:blip r:embed="rId5">
              <a:alphaModFix/>
            </a:blip>
            <a:stretch>
              <a:fillRect/>
            </a:stretch>
          </p:blipFill>
          <p:spPr>
            <a:xfrm>
              <a:off x="6108555" y="3335157"/>
              <a:ext cx="5676142" cy="3075323"/>
            </a:xfrm>
            <a:prstGeom prst="rect">
              <a:avLst/>
            </a:prstGeom>
            <a:noFill/>
            <a:ln>
              <a:noFill/>
            </a:ln>
          </p:spPr>
        </p:pic>
        <p:sp>
          <p:nvSpPr>
            <p:cNvPr id="27" name="Rectangle 26">
              <a:extLst>
                <a:ext uri="{FF2B5EF4-FFF2-40B4-BE49-F238E27FC236}">
                  <a16:creationId xmlns:a16="http://schemas.microsoft.com/office/drawing/2014/main" id="{3B096F59-EBA7-4087-A673-D522678117C2}"/>
                </a:ext>
              </a:extLst>
            </p:cNvPr>
            <p:cNvSpPr/>
            <p:nvPr/>
          </p:nvSpPr>
          <p:spPr>
            <a:xfrm>
              <a:off x="5968753" y="3136894"/>
              <a:ext cx="5803390" cy="72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124ADC-4E0C-40F0-820F-24F82C56A716}"/>
                </a:ext>
              </a:extLst>
            </p:cNvPr>
            <p:cNvSpPr txBox="1"/>
            <p:nvPr/>
          </p:nvSpPr>
          <p:spPr>
            <a:xfrm>
              <a:off x="6228039" y="3335157"/>
              <a:ext cx="5284817" cy="338554"/>
            </a:xfrm>
            <a:prstGeom prst="rect">
              <a:avLst/>
            </a:prstGeom>
            <a:solidFill>
              <a:schemeClr val="bg1"/>
            </a:solidFill>
          </p:spPr>
          <p:txBody>
            <a:bodyPr wrap="square" rtlCol="0">
              <a:spAutoFit/>
            </a:bodyPr>
            <a:lstStyle/>
            <a:p>
              <a:r>
                <a:rPr lang="en-US" sz="1600" dirty="0"/>
                <a:t>Comparison dataset of </a:t>
              </a:r>
              <a:r>
                <a:rPr lang="en-US" sz="1600" b="1" dirty="0" err="1">
                  <a:solidFill>
                    <a:srgbClr val="FF0000"/>
                  </a:solidFill>
                </a:rPr>
                <a:t>actual_price</a:t>
              </a:r>
              <a:r>
                <a:rPr lang="en-US" sz="1600" dirty="0">
                  <a:solidFill>
                    <a:srgbClr val="FF0000"/>
                  </a:solidFill>
                </a:rPr>
                <a:t> </a:t>
              </a:r>
              <a:r>
                <a:rPr lang="en-US" sz="1600" dirty="0"/>
                <a:t>before and after cleaning </a:t>
              </a:r>
            </a:p>
          </p:txBody>
        </p:sp>
      </p:grpSp>
      <p:sp>
        <p:nvSpPr>
          <p:cNvPr id="30" name="Title 1">
            <a:extLst>
              <a:ext uri="{FF2B5EF4-FFF2-40B4-BE49-F238E27FC236}">
                <a16:creationId xmlns:a16="http://schemas.microsoft.com/office/drawing/2014/main" id="{8B4AE108-F1EC-4186-B755-C1630218B382}"/>
              </a:ext>
            </a:extLst>
          </p:cNvPr>
          <p:cNvSpPr>
            <a:spLocks noGrp="1"/>
          </p:cNvSpPr>
          <p:nvPr>
            <p:ph type="title"/>
          </p:nvPr>
        </p:nvSpPr>
        <p:spPr>
          <a:xfrm>
            <a:off x="838200" y="365125"/>
            <a:ext cx="10515600" cy="849003"/>
          </a:xfrm>
        </p:spPr>
        <p:txBody>
          <a:bodyPr/>
          <a:lstStyle/>
          <a:p>
            <a:r>
              <a:rPr lang="en-US" b="1" dirty="0">
                <a:solidFill>
                  <a:srgbClr val="FF0000"/>
                </a:solidFill>
                <a:latin typeface="+mn-lt"/>
              </a:rPr>
              <a:t>Dataset Before and After</a:t>
            </a:r>
          </a:p>
        </p:txBody>
      </p:sp>
    </p:spTree>
    <p:extLst>
      <p:ext uri="{BB962C8B-B14F-4D97-AF65-F5344CB8AC3E}">
        <p14:creationId xmlns:p14="http://schemas.microsoft.com/office/powerpoint/2010/main" val="2489378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93AE09-0D18-45F1-AE0E-3599B4ABC9F2}"/>
              </a:ext>
            </a:extLst>
          </p:cNvPr>
          <p:cNvSpPr>
            <a:spLocks noGrp="1"/>
          </p:cNvSpPr>
          <p:nvPr>
            <p:ph type="title"/>
          </p:nvPr>
        </p:nvSpPr>
        <p:spPr>
          <a:xfrm>
            <a:off x="838200" y="365125"/>
            <a:ext cx="10515600" cy="1325563"/>
          </a:xfrm>
        </p:spPr>
        <p:txBody>
          <a:bodyPr/>
          <a:lstStyle/>
          <a:p>
            <a:r>
              <a:rPr lang="en-US" b="1" dirty="0">
                <a:solidFill>
                  <a:srgbClr val="FF0000"/>
                </a:solidFill>
                <a:latin typeface="+mn-lt"/>
              </a:rPr>
              <a:t>Cleaned Dataset</a:t>
            </a:r>
          </a:p>
        </p:txBody>
      </p:sp>
      <p:pic>
        <p:nvPicPr>
          <p:cNvPr id="9" name="Google Shape;166;p8">
            <a:extLst>
              <a:ext uri="{FF2B5EF4-FFF2-40B4-BE49-F238E27FC236}">
                <a16:creationId xmlns:a16="http://schemas.microsoft.com/office/drawing/2014/main" id="{77274AE3-EDF8-4833-AB93-48B3AC64381D}"/>
              </a:ext>
            </a:extLst>
          </p:cNvPr>
          <p:cNvPicPr preferRelativeResize="0"/>
          <p:nvPr/>
        </p:nvPicPr>
        <p:blipFill rotWithShape="1">
          <a:blip r:embed="rId2">
            <a:alphaModFix/>
          </a:blip>
          <a:srcRect/>
          <a:stretch/>
        </p:blipFill>
        <p:spPr>
          <a:xfrm>
            <a:off x="838200" y="2513332"/>
            <a:ext cx="4923505" cy="2701393"/>
          </a:xfrm>
          <a:prstGeom prst="rect">
            <a:avLst/>
          </a:prstGeom>
          <a:noFill/>
          <a:ln>
            <a:noFill/>
          </a:ln>
        </p:spPr>
      </p:pic>
      <p:sp>
        <p:nvSpPr>
          <p:cNvPr id="10" name="Google Shape;167;p8">
            <a:extLst>
              <a:ext uri="{FF2B5EF4-FFF2-40B4-BE49-F238E27FC236}">
                <a16:creationId xmlns:a16="http://schemas.microsoft.com/office/drawing/2014/main" id="{C781A7EC-EEB8-47B8-BD0A-FEA4CB5E7AD2}"/>
              </a:ext>
            </a:extLst>
          </p:cNvPr>
          <p:cNvSpPr/>
          <p:nvPr/>
        </p:nvSpPr>
        <p:spPr>
          <a:xfrm>
            <a:off x="841363" y="2831906"/>
            <a:ext cx="4923505" cy="903261"/>
          </a:xfrm>
          <a:prstGeom prst="rect">
            <a:avLst/>
          </a:prstGeom>
          <a:noFill/>
          <a:ln w="28575"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 name="Google Shape;168;p8">
            <a:extLst>
              <a:ext uri="{FF2B5EF4-FFF2-40B4-BE49-F238E27FC236}">
                <a16:creationId xmlns:a16="http://schemas.microsoft.com/office/drawing/2014/main" id="{8126461C-63FB-4016-980A-F3FA6D45D272}"/>
              </a:ext>
            </a:extLst>
          </p:cNvPr>
          <p:cNvPicPr preferRelativeResize="0"/>
          <p:nvPr/>
        </p:nvPicPr>
        <p:blipFill>
          <a:blip r:embed="rId3">
            <a:alphaModFix/>
          </a:blip>
          <a:stretch>
            <a:fillRect/>
          </a:stretch>
        </p:blipFill>
        <p:spPr>
          <a:xfrm>
            <a:off x="6586188" y="2513329"/>
            <a:ext cx="4893196" cy="2701400"/>
          </a:xfrm>
          <a:prstGeom prst="rect">
            <a:avLst/>
          </a:prstGeom>
          <a:noFill/>
          <a:ln>
            <a:noFill/>
          </a:ln>
        </p:spPr>
      </p:pic>
      <p:sp>
        <p:nvSpPr>
          <p:cNvPr id="14" name="Google Shape;169;p8">
            <a:extLst>
              <a:ext uri="{FF2B5EF4-FFF2-40B4-BE49-F238E27FC236}">
                <a16:creationId xmlns:a16="http://schemas.microsoft.com/office/drawing/2014/main" id="{B453BDE4-8F34-44CB-80A3-12199A2739DF}"/>
              </a:ext>
            </a:extLst>
          </p:cNvPr>
          <p:cNvSpPr/>
          <p:nvPr/>
        </p:nvSpPr>
        <p:spPr>
          <a:xfrm>
            <a:off x="6571041" y="2838731"/>
            <a:ext cx="4923505" cy="863778"/>
          </a:xfrm>
          <a:prstGeom prst="rect">
            <a:avLst/>
          </a:prstGeom>
          <a:noFill/>
          <a:ln w="28575"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Rectangle: Rounded Corners 16">
            <a:extLst>
              <a:ext uri="{FF2B5EF4-FFF2-40B4-BE49-F238E27FC236}">
                <a16:creationId xmlns:a16="http://schemas.microsoft.com/office/drawing/2014/main" id="{0E97C52D-0C41-400B-84E7-34087E10FFE1}"/>
              </a:ext>
            </a:extLst>
          </p:cNvPr>
          <p:cNvSpPr/>
          <p:nvPr/>
        </p:nvSpPr>
        <p:spPr>
          <a:xfrm>
            <a:off x="2351133" y="5341979"/>
            <a:ext cx="1776062" cy="664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Before</a:t>
            </a:r>
          </a:p>
        </p:txBody>
      </p:sp>
      <p:sp>
        <p:nvSpPr>
          <p:cNvPr id="18" name="Rectangle: Rounded Corners 17">
            <a:extLst>
              <a:ext uri="{FF2B5EF4-FFF2-40B4-BE49-F238E27FC236}">
                <a16:creationId xmlns:a16="http://schemas.microsoft.com/office/drawing/2014/main" id="{F297E2FB-8C43-4923-8B45-7559F3C1D90F}"/>
              </a:ext>
            </a:extLst>
          </p:cNvPr>
          <p:cNvSpPr/>
          <p:nvPr/>
        </p:nvSpPr>
        <p:spPr>
          <a:xfrm>
            <a:off x="8144755" y="1690688"/>
            <a:ext cx="1776062" cy="664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alibri" panose="020F0502020204030204" pitchFamily="34" charset="0"/>
                <a:cs typeface="Calibri" panose="020F0502020204030204" pitchFamily="34" charset="0"/>
              </a:rPr>
              <a:t>After</a:t>
            </a:r>
          </a:p>
        </p:txBody>
      </p:sp>
      <p:sp>
        <p:nvSpPr>
          <p:cNvPr id="19" name="Arrow: Curved Up 18">
            <a:extLst>
              <a:ext uri="{FF2B5EF4-FFF2-40B4-BE49-F238E27FC236}">
                <a16:creationId xmlns:a16="http://schemas.microsoft.com/office/drawing/2014/main" id="{77E3FC8A-F051-425D-AA15-82DE2144C41E}"/>
              </a:ext>
            </a:extLst>
          </p:cNvPr>
          <p:cNvSpPr/>
          <p:nvPr/>
        </p:nvSpPr>
        <p:spPr>
          <a:xfrm>
            <a:off x="4737424" y="5341979"/>
            <a:ext cx="3407331" cy="66403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628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512-7190-40E5-8484-FB7685404A81}"/>
              </a:ext>
            </a:extLst>
          </p:cNvPr>
          <p:cNvSpPr>
            <a:spLocks noGrp="1"/>
          </p:cNvSpPr>
          <p:nvPr>
            <p:ph type="title"/>
          </p:nvPr>
        </p:nvSpPr>
        <p:spPr/>
        <p:txBody>
          <a:bodyPr/>
          <a:lstStyle/>
          <a:p>
            <a:r>
              <a:rPr lang="en-US" b="1" dirty="0">
                <a:solidFill>
                  <a:srgbClr val="FF0000"/>
                </a:solidFill>
                <a:latin typeface="+mn-lt"/>
              </a:rPr>
              <a:t>Data Summarization</a:t>
            </a:r>
          </a:p>
        </p:txBody>
      </p:sp>
      <p:grpSp>
        <p:nvGrpSpPr>
          <p:cNvPr id="67" name="Group 66">
            <a:extLst>
              <a:ext uri="{FF2B5EF4-FFF2-40B4-BE49-F238E27FC236}">
                <a16:creationId xmlns:a16="http://schemas.microsoft.com/office/drawing/2014/main" id="{D3299BCF-FC5A-4251-A032-5B0817890C14}"/>
              </a:ext>
            </a:extLst>
          </p:cNvPr>
          <p:cNvGrpSpPr/>
          <p:nvPr/>
        </p:nvGrpSpPr>
        <p:grpSpPr>
          <a:xfrm>
            <a:off x="1732342" y="1690687"/>
            <a:ext cx="9009452" cy="4337760"/>
            <a:chOff x="1732342" y="1690687"/>
            <a:chExt cx="9009452" cy="4337760"/>
          </a:xfrm>
        </p:grpSpPr>
        <p:grpSp>
          <p:nvGrpSpPr>
            <p:cNvPr id="5" name="Group 4">
              <a:extLst>
                <a:ext uri="{FF2B5EF4-FFF2-40B4-BE49-F238E27FC236}">
                  <a16:creationId xmlns:a16="http://schemas.microsoft.com/office/drawing/2014/main" id="{6E47B0B9-C349-464E-A5B7-99A4F77E341C}"/>
                </a:ext>
              </a:extLst>
            </p:cNvPr>
            <p:cNvGrpSpPr/>
            <p:nvPr/>
          </p:nvGrpSpPr>
          <p:grpSpPr>
            <a:xfrm>
              <a:off x="7349376" y="4130106"/>
              <a:ext cx="1996036" cy="1898341"/>
              <a:chOff x="6293242" y="3830844"/>
              <a:chExt cx="2368592" cy="2106172"/>
            </a:xfrm>
          </p:grpSpPr>
          <p:sp>
            <p:nvSpPr>
              <p:cNvPr id="59" name="Rectangle 58">
                <a:extLst>
                  <a:ext uri="{FF2B5EF4-FFF2-40B4-BE49-F238E27FC236}">
                    <a16:creationId xmlns:a16="http://schemas.microsoft.com/office/drawing/2014/main" id="{D78C2C8C-1D2E-45E7-8A42-CB86994DAF03}"/>
                  </a:ext>
                </a:extLst>
              </p:cNvPr>
              <p:cNvSpPr/>
              <p:nvPr/>
            </p:nvSpPr>
            <p:spPr bwMode="auto">
              <a:xfrm>
                <a:off x="6329271" y="5289348"/>
                <a:ext cx="2332563" cy="468605"/>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60" name="Rounded Rectangle 59">
                <a:extLst>
                  <a:ext uri="{FF2B5EF4-FFF2-40B4-BE49-F238E27FC236}">
                    <a16:creationId xmlns:a16="http://schemas.microsoft.com/office/drawing/2014/main" id="{277BF58F-D877-4352-B44F-F1C404C7DF27}"/>
                  </a:ext>
                </a:extLst>
              </p:cNvPr>
              <p:cNvSpPr/>
              <p:nvPr/>
            </p:nvSpPr>
            <p:spPr bwMode="auto">
              <a:xfrm>
                <a:off x="6293242" y="3830844"/>
                <a:ext cx="2335280" cy="2106172"/>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nvGrpSpPr>
              <p:cNvPr id="61" name="Group 60">
                <a:extLst>
                  <a:ext uri="{FF2B5EF4-FFF2-40B4-BE49-F238E27FC236}">
                    <a16:creationId xmlns:a16="http://schemas.microsoft.com/office/drawing/2014/main" id="{C0E9AD12-3A46-4EC0-9AC4-34D9565A0D40}"/>
                  </a:ext>
                </a:extLst>
              </p:cNvPr>
              <p:cNvGrpSpPr/>
              <p:nvPr/>
            </p:nvGrpSpPr>
            <p:grpSpPr>
              <a:xfrm>
                <a:off x="6389565" y="3987775"/>
                <a:ext cx="2142635" cy="1788490"/>
                <a:chOff x="6389565" y="3987775"/>
                <a:chExt cx="2142635" cy="1788490"/>
              </a:xfrm>
            </p:grpSpPr>
            <p:sp>
              <p:nvSpPr>
                <p:cNvPr id="62" name="TextBox 61">
                  <a:extLst>
                    <a:ext uri="{FF2B5EF4-FFF2-40B4-BE49-F238E27FC236}">
                      <a16:creationId xmlns:a16="http://schemas.microsoft.com/office/drawing/2014/main" id="{8254EE5C-8B22-4993-A489-23B29F9EB757}"/>
                    </a:ext>
                  </a:extLst>
                </p:cNvPr>
                <p:cNvSpPr txBox="1"/>
                <p:nvPr/>
              </p:nvSpPr>
              <p:spPr>
                <a:xfrm>
                  <a:off x="6389565" y="3987775"/>
                  <a:ext cx="2142635" cy="1024416"/>
                </a:xfrm>
                <a:prstGeom prst="rect">
                  <a:avLst/>
                </a:prstGeom>
                <a:noFill/>
              </p:spPr>
              <p:txBody>
                <a:bodyPr wrap="square" rtlCol="0">
                  <a:spAutoFit/>
                </a:bodyPr>
                <a:lstStyle/>
                <a:p>
                  <a:pPr algn="ctr"/>
                  <a:r>
                    <a:rPr lang="en-US" b="1" dirty="0">
                      <a:solidFill>
                        <a:srgbClr val="2A96C1"/>
                      </a:solidFill>
                      <a:cs typeface="Arial" pitchFamily="34" charset="0"/>
                    </a:rPr>
                    <a:t>All copies of products appear more than 1</a:t>
                  </a:r>
                </a:p>
              </p:txBody>
            </p:sp>
            <p:sp>
              <p:nvSpPr>
                <p:cNvPr id="63" name="TextBox 62">
                  <a:extLst>
                    <a:ext uri="{FF2B5EF4-FFF2-40B4-BE49-F238E27FC236}">
                      <a16:creationId xmlns:a16="http://schemas.microsoft.com/office/drawing/2014/main" id="{976CFA56-DD0D-4864-A650-6C28AE339AEB}"/>
                    </a:ext>
                  </a:extLst>
                </p:cNvPr>
                <p:cNvSpPr txBox="1"/>
                <p:nvPr/>
              </p:nvSpPr>
              <p:spPr>
                <a:xfrm flipH="1">
                  <a:off x="6449654" y="5264057"/>
                  <a:ext cx="2019734" cy="512208"/>
                </a:xfrm>
                <a:prstGeom prst="rect">
                  <a:avLst/>
                </a:prstGeom>
                <a:noFill/>
              </p:spPr>
              <p:txBody>
                <a:bodyPr wrap="square" rtlCol="0">
                  <a:spAutoFit/>
                </a:bodyPr>
                <a:lstStyle/>
                <a:p>
                  <a:pPr algn="ctr"/>
                  <a:r>
                    <a:rPr lang="en-IN" sz="2400" b="1" dirty="0">
                      <a:solidFill>
                        <a:srgbClr val="FF0000"/>
                      </a:solidFill>
                      <a:cs typeface="Arial" panose="020B0604020202020204" pitchFamily="34" charset="0"/>
                    </a:rPr>
                    <a:t>168,626</a:t>
                  </a:r>
                </a:p>
              </p:txBody>
            </p:sp>
          </p:grpSp>
        </p:grpSp>
        <p:grpSp>
          <p:nvGrpSpPr>
            <p:cNvPr id="7" name="Group 6">
              <a:extLst>
                <a:ext uri="{FF2B5EF4-FFF2-40B4-BE49-F238E27FC236}">
                  <a16:creationId xmlns:a16="http://schemas.microsoft.com/office/drawing/2014/main" id="{489442D9-7646-4255-8BDC-9D09A94CCFB6}"/>
                </a:ext>
              </a:extLst>
            </p:cNvPr>
            <p:cNvGrpSpPr/>
            <p:nvPr/>
          </p:nvGrpSpPr>
          <p:grpSpPr>
            <a:xfrm>
              <a:off x="1732342" y="1690687"/>
              <a:ext cx="2123976" cy="1898341"/>
              <a:chOff x="741154" y="1113213"/>
              <a:chExt cx="2520412" cy="2106172"/>
            </a:xfrm>
          </p:grpSpPr>
          <p:grpSp>
            <p:nvGrpSpPr>
              <p:cNvPr id="46" name="Group 45">
                <a:extLst>
                  <a:ext uri="{FF2B5EF4-FFF2-40B4-BE49-F238E27FC236}">
                    <a16:creationId xmlns:a16="http://schemas.microsoft.com/office/drawing/2014/main" id="{A23D5AF7-94F7-4258-87E4-78AFEDBA5A66}"/>
                  </a:ext>
                </a:extLst>
              </p:cNvPr>
              <p:cNvGrpSpPr/>
              <p:nvPr/>
            </p:nvGrpSpPr>
            <p:grpSpPr>
              <a:xfrm>
                <a:off x="833719" y="1113213"/>
                <a:ext cx="2335280" cy="2106172"/>
                <a:chOff x="1604998" y="1008405"/>
                <a:chExt cx="3359758" cy="3030140"/>
              </a:xfrm>
            </p:grpSpPr>
            <p:sp>
              <p:nvSpPr>
                <p:cNvPr id="51" name="Rectangle 50">
                  <a:extLst>
                    <a:ext uri="{FF2B5EF4-FFF2-40B4-BE49-F238E27FC236}">
                      <a16:creationId xmlns:a16="http://schemas.microsoft.com/office/drawing/2014/main" id="{5CC603D5-A0D9-47A5-AD6E-B855B7EBB410}"/>
                    </a:ext>
                  </a:extLst>
                </p:cNvPr>
                <p:cNvSpPr/>
                <p:nvPr/>
              </p:nvSpPr>
              <p:spPr bwMode="auto">
                <a:xfrm>
                  <a:off x="1604998" y="3090168"/>
                  <a:ext cx="3355848"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52" name="Rounded Rectangle 96">
                  <a:extLst>
                    <a:ext uri="{FF2B5EF4-FFF2-40B4-BE49-F238E27FC236}">
                      <a16:creationId xmlns:a16="http://schemas.microsoft.com/office/drawing/2014/main" id="{292B8974-9870-4411-9A66-11ABCC71E56E}"/>
                    </a:ext>
                  </a:extLst>
                </p:cNvPr>
                <p:cNvSpPr/>
                <p:nvPr/>
              </p:nvSpPr>
              <p:spPr bwMode="auto">
                <a:xfrm>
                  <a:off x="1604998"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grpSp>
            <p:nvGrpSpPr>
              <p:cNvPr id="47" name="Group 46">
                <a:extLst>
                  <a:ext uri="{FF2B5EF4-FFF2-40B4-BE49-F238E27FC236}">
                    <a16:creationId xmlns:a16="http://schemas.microsoft.com/office/drawing/2014/main" id="{B53F6D59-58CF-4F73-BAF4-702B14BEFD13}"/>
                  </a:ext>
                </a:extLst>
              </p:cNvPr>
              <p:cNvGrpSpPr/>
              <p:nvPr/>
            </p:nvGrpSpPr>
            <p:grpSpPr>
              <a:xfrm>
                <a:off x="741154" y="1314181"/>
                <a:ext cx="2520412" cy="1742014"/>
                <a:chOff x="741154" y="1314181"/>
                <a:chExt cx="2520412" cy="1742014"/>
              </a:xfrm>
            </p:grpSpPr>
            <p:sp>
              <p:nvSpPr>
                <p:cNvPr id="48" name="TextBox 47">
                  <a:extLst>
                    <a:ext uri="{FF2B5EF4-FFF2-40B4-BE49-F238E27FC236}">
                      <a16:creationId xmlns:a16="http://schemas.microsoft.com/office/drawing/2014/main" id="{F177C024-DDB6-4F07-BEEF-1D8DBD389508}"/>
                    </a:ext>
                  </a:extLst>
                </p:cNvPr>
                <p:cNvSpPr txBox="1"/>
                <p:nvPr/>
              </p:nvSpPr>
              <p:spPr>
                <a:xfrm>
                  <a:off x="741154" y="1314181"/>
                  <a:ext cx="2520412" cy="409767"/>
                </a:xfrm>
                <a:prstGeom prst="rect">
                  <a:avLst/>
                </a:prstGeom>
                <a:noFill/>
              </p:spPr>
              <p:txBody>
                <a:bodyPr wrap="square" rtlCol="0">
                  <a:spAutoFit/>
                </a:bodyPr>
                <a:lstStyle/>
                <a:p>
                  <a:pPr algn="ctr"/>
                  <a:r>
                    <a:rPr lang="en-US" b="1" dirty="0">
                      <a:solidFill>
                        <a:srgbClr val="2A96C1"/>
                      </a:solidFill>
                      <a:cs typeface="Arial" panose="020B0604020202020204" pitchFamily="34" charset="0"/>
                    </a:rPr>
                    <a:t>Entries</a:t>
                  </a:r>
                </a:p>
              </p:txBody>
            </p:sp>
            <p:sp>
              <p:nvSpPr>
                <p:cNvPr id="50" name="TextBox 49">
                  <a:extLst>
                    <a:ext uri="{FF2B5EF4-FFF2-40B4-BE49-F238E27FC236}">
                      <a16:creationId xmlns:a16="http://schemas.microsoft.com/office/drawing/2014/main" id="{1D8D5B72-0948-42A1-8621-BAB558C82C7D}"/>
                    </a:ext>
                  </a:extLst>
                </p:cNvPr>
                <p:cNvSpPr txBox="1"/>
                <p:nvPr/>
              </p:nvSpPr>
              <p:spPr>
                <a:xfrm>
                  <a:off x="1287607" y="2543987"/>
                  <a:ext cx="1421324" cy="512208"/>
                </a:xfrm>
                <a:prstGeom prst="rect">
                  <a:avLst/>
                </a:prstGeom>
                <a:noFill/>
              </p:spPr>
              <p:txBody>
                <a:bodyPr wrap="none" rtlCol="0">
                  <a:spAutoFit/>
                </a:bodyPr>
                <a:lstStyle/>
                <a:p>
                  <a:pPr algn="ctr"/>
                  <a:r>
                    <a:rPr lang="en-US" sz="2400" b="1" i="0" dirty="0">
                      <a:solidFill>
                        <a:srgbClr val="FF0000"/>
                      </a:solidFill>
                      <a:effectLst/>
                      <a:latin typeface="Calibri" panose="020F0502020204030204" pitchFamily="34" charset="0"/>
                      <a:cs typeface="Calibri" panose="020F0502020204030204" pitchFamily="34" charset="0"/>
                    </a:rPr>
                    <a:t>467,657</a:t>
                  </a:r>
                  <a:endParaRPr lang="en-IN" sz="2400" b="1" dirty="0">
                    <a:solidFill>
                      <a:srgbClr val="FF0000"/>
                    </a:solidFill>
                    <a:latin typeface="Calibri" panose="020F0502020204030204" pitchFamily="34" charset="0"/>
                    <a:cs typeface="Calibri" panose="020F0502020204030204" pitchFamily="34" charset="0"/>
                  </a:endParaRPr>
                </a:p>
              </p:txBody>
            </p:sp>
          </p:grpSp>
        </p:grpSp>
        <p:grpSp>
          <p:nvGrpSpPr>
            <p:cNvPr id="8" name="Group 7">
              <a:extLst>
                <a:ext uri="{FF2B5EF4-FFF2-40B4-BE49-F238E27FC236}">
                  <a16:creationId xmlns:a16="http://schemas.microsoft.com/office/drawing/2014/main" id="{26BBFED4-266F-4E7D-8183-3839E669765A}"/>
                </a:ext>
              </a:extLst>
            </p:cNvPr>
            <p:cNvGrpSpPr/>
            <p:nvPr/>
          </p:nvGrpSpPr>
          <p:grpSpPr>
            <a:xfrm>
              <a:off x="6362467" y="1690687"/>
              <a:ext cx="2075069" cy="1898341"/>
              <a:chOff x="6235482" y="1113213"/>
              <a:chExt cx="2462376" cy="2106172"/>
            </a:xfrm>
          </p:grpSpPr>
          <p:grpSp>
            <p:nvGrpSpPr>
              <p:cNvPr id="40" name="Group 39">
                <a:extLst>
                  <a:ext uri="{FF2B5EF4-FFF2-40B4-BE49-F238E27FC236}">
                    <a16:creationId xmlns:a16="http://schemas.microsoft.com/office/drawing/2014/main" id="{99A11F2C-FF21-4430-8377-6E6A3EBCE0CF}"/>
                  </a:ext>
                </a:extLst>
              </p:cNvPr>
              <p:cNvGrpSpPr/>
              <p:nvPr/>
            </p:nvGrpSpPr>
            <p:grpSpPr>
              <a:xfrm>
                <a:off x="6299031" y="1113213"/>
                <a:ext cx="2335280" cy="2106172"/>
                <a:chOff x="1604998" y="1008405"/>
                <a:chExt cx="3359758" cy="3030140"/>
              </a:xfrm>
            </p:grpSpPr>
            <p:sp>
              <p:nvSpPr>
                <p:cNvPr id="44" name="Rectangle 43">
                  <a:extLst>
                    <a:ext uri="{FF2B5EF4-FFF2-40B4-BE49-F238E27FC236}">
                      <a16:creationId xmlns:a16="http://schemas.microsoft.com/office/drawing/2014/main" id="{EEF35B2D-6BAD-4190-8D54-4050749A987A}"/>
                    </a:ext>
                  </a:extLst>
                </p:cNvPr>
                <p:cNvSpPr/>
                <p:nvPr/>
              </p:nvSpPr>
              <p:spPr bwMode="auto">
                <a:xfrm>
                  <a:off x="1604998" y="3090168"/>
                  <a:ext cx="3355848"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45" name="Rounded Rectangle 90">
                  <a:extLst>
                    <a:ext uri="{FF2B5EF4-FFF2-40B4-BE49-F238E27FC236}">
                      <a16:creationId xmlns:a16="http://schemas.microsoft.com/office/drawing/2014/main" id="{8F1A3C13-773D-4C8C-AF2F-5F97A30A8B6E}"/>
                    </a:ext>
                  </a:extLst>
                </p:cNvPr>
                <p:cNvSpPr/>
                <p:nvPr/>
              </p:nvSpPr>
              <p:spPr bwMode="auto">
                <a:xfrm>
                  <a:off x="1604998"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grpSp>
            <p:nvGrpSpPr>
              <p:cNvPr id="41" name="Group 40">
                <a:extLst>
                  <a:ext uri="{FF2B5EF4-FFF2-40B4-BE49-F238E27FC236}">
                    <a16:creationId xmlns:a16="http://schemas.microsoft.com/office/drawing/2014/main" id="{A6120CBC-8F5F-4F55-835E-C1D107AAC228}"/>
                  </a:ext>
                </a:extLst>
              </p:cNvPr>
              <p:cNvGrpSpPr/>
              <p:nvPr/>
            </p:nvGrpSpPr>
            <p:grpSpPr>
              <a:xfrm>
                <a:off x="6235482" y="1348806"/>
                <a:ext cx="2462376" cy="1706073"/>
                <a:chOff x="6235482" y="1348806"/>
                <a:chExt cx="2462376" cy="1706073"/>
              </a:xfrm>
            </p:grpSpPr>
            <p:sp>
              <p:nvSpPr>
                <p:cNvPr id="42" name="TextBox 41">
                  <a:extLst>
                    <a:ext uri="{FF2B5EF4-FFF2-40B4-BE49-F238E27FC236}">
                      <a16:creationId xmlns:a16="http://schemas.microsoft.com/office/drawing/2014/main" id="{EBB62E7F-D378-4749-8DFD-0A2EAD364471}"/>
                    </a:ext>
                  </a:extLst>
                </p:cNvPr>
                <p:cNvSpPr txBox="1"/>
                <p:nvPr/>
              </p:nvSpPr>
              <p:spPr>
                <a:xfrm>
                  <a:off x="6235482" y="1348806"/>
                  <a:ext cx="2462376" cy="409767"/>
                </a:xfrm>
                <a:prstGeom prst="rect">
                  <a:avLst/>
                </a:prstGeom>
                <a:noFill/>
              </p:spPr>
              <p:txBody>
                <a:bodyPr wrap="square" rtlCol="0">
                  <a:spAutoFit/>
                </a:bodyPr>
                <a:lstStyle/>
                <a:p>
                  <a:pPr algn="ctr"/>
                  <a:r>
                    <a:rPr lang="en-US" b="1" dirty="0" err="1">
                      <a:solidFill>
                        <a:srgbClr val="2A96C1"/>
                      </a:solidFill>
                      <a:cs typeface="Arial" panose="020B0604020202020204" pitchFamily="34" charset="0"/>
                    </a:rPr>
                    <a:t>Main_category</a:t>
                  </a:r>
                  <a:endParaRPr lang="en-US" b="1" dirty="0">
                    <a:solidFill>
                      <a:srgbClr val="2A96C1"/>
                    </a:solidFill>
                    <a:cs typeface="Arial" panose="020B0604020202020204" pitchFamily="34" charset="0"/>
                  </a:endParaRPr>
                </a:p>
              </p:txBody>
            </p:sp>
            <p:sp>
              <p:nvSpPr>
                <p:cNvPr id="43" name="TextBox 42">
                  <a:extLst>
                    <a:ext uri="{FF2B5EF4-FFF2-40B4-BE49-F238E27FC236}">
                      <a16:creationId xmlns:a16="http://schemas.microsoft.com/office/drawing/2014/main" id="{EC3D0E08-7C44-497A-88E7-D8DA0DD0EEE2}"/>
                    </a:ext>
                  </a:extLst>
                </p:cNvPr>
                <p:cNvSpPr txBox="1"/>
                <p:nvPr/>
              </p:nvSpPr>
              <p:spPr>
                <a:xfrm>
                  <a:off x="7166801" y="2542671"/>
                  <a:ext cx="588162" cy="512208"/>
                </a:xfrm>
                <a:prstGeom prst="rect">
                  <a:avLst/>
                </a:prstGeom>
                <a:noFill/>
              </p:spPr>
              <p:txBody>
                <a:bodyPr wrap="none" rtlCol="0">
                  <a:spAutoFit/>
                </a:bodyPr>
                <a:lstStyle/>
                <a:p>
                  <a:pPr algn="ctr"/>
                  <a:r>
                    <a:rPr lang="en-IN" sz="2400" b="1" dirty="0">
                      <a:solidFill>
                        <a:srgbClr val="FF0000"/>
                      </a:solidFill>
                      <a:cs typeface="Arial" panose="020B0604020202020204" pitchFamily="34" charset="0"/>
                    </a:rPr>
                    <a:t>20</a:t>
                  </a:r>
                </a:p>
              </p:txBody>
            </p:sp>
          </p:grpSp>
        </p:grpSp>
        <p:grpSp>
          <p:nvGrpSpPr>
            <p:cNvPr id="9" name="Group 8">
              <a:extLst>
                <a:ext uri="{FF2B5EF4-FFF2-40B4-BE49-F238E27FC236}">
                  <a16:creationId xmlns:a16="http://schemas.microsoft.com/office/drawing/2014/main" id="{3AD4AD43-71F0-485A-8E3B-1F3F74B53402}"/>
                </a:ext>
              </a:extLst>
            </p:cNvPr>
            <p:cNvGrpSpPr/>
            <p:nvPr/>
          </p:nvGrpSpPr>
          <p:grpSpPr>
            <a:xfrm>
              <a:off x="8711537" y="1690687"/>
              <a:ext cx="1967964" cy="1898341"/>
              <a:chOff x="9023002" y="1113213"/>
              <a:chExt cx="2335280" cy="2106172"/>
            </a:xfrm>
          </p:grpSpPr>
          <p:grpSp>
            <p:nvGrpSpPr>
              <p:cNvPr id="34" name="Group 33">
                <a:extLst>
                  <a:ext uri="{FF2B5EF4-FFF2-40B4-BE49-F238E27FC236}">
                    <a16:creationId xmlns:a16="http://schemas.microsoft.com/office/drawing/2014/main" id="{10C5B8AB-BE5D-4DE3-9B77-971515511688}"/>
                  </a:ext>
                </a:extLst>
              </p:cNvPr>
              <p:cNvGrpSpPr/>
              <p:nvPr/>
            </p:nvGrpSpPr>
            <p:grpSpPr>
              <a:xfrm>
                <a:off x="9023002" y="1113213"/>
                <a:ext cx="2335280" cy="2106172"/>
                <a:chOff x="1604998" y="1008405"/>
                <a:chExt cx="3359758" cy="3030140"/>
              </a:xfrm>
            </p:grpSpPr>
            <p:sp>
              <p:nvSpPr>
                <p:cNvPr id="38" name="Rectangle 37">
                  <a:extLst>
                    <a:ext uri="{FF2B5EF4-FFF2-40B4-BE49-F238E27FC236}">
                      <a16:creationId xmlns:a16="http://schemas.microsoft.com/office/drawing/2014/main" id="{C58CC888-81A4-42C4-BFA3-EC4AA14FD765}"/>
                    </a:ext>
                  </a:extLst>
                </p:cNvPr>
                <p:cNvSpPr/>
                <p:nvPr/>
              </p:nvSpPr>
              <p:spPr bwMode="auto">
                <a:xfrm>
                  <a:off x="1604998" y="3090169"/>
                  <a:ext cx="3355848"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39" name="Rounded Rectangle 85">
                  <a:extLst>
                    <a:ext uri="{FF2B5EF4-FFF2-40B4-BE49-F238E27FC236}">
                      <a16:creationId xmlns:a16="http://schemas.microsoft.com/office/drawing/2014/main" id="{4D42EC3B-B9C7-491A-9F1D-295685E36B86}"/>
                    </a:ext>
                  </a:extLst>
                </p:cNvPr>
                <p:cNvSpPr/>
                <p:nvPr/>
              </p:nvSpPr>
              <p:spPr bwMode="auto">
                <a:xfrm>
                  <a:off x="1604998"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sp>
            <p:nvSpPr>
              <p:cNvPr id="37" name="TextBox 36">
                <a:extLst>
                  <a:ext uri="{FF2B5EF4-FFF2-40B4-BE49-F238E27FC236}">
                    <a16:creationId xmlns:a16="http://schemas.microsoft.com/office/drawing/2014/main" id="{F5DBDF0A-4E77-4E60-B532-190621BEA054}"/>
                  </a:ext>
                </a:extLst>
              </p:cNvPr>
              <p:cNvSpPr txBox="1"/>
              <p:nvPr/>
            </p:nvSpPr>
            <p:spPr>
              <a:xfrm>
                <a:off x="9775188" y="2542671"/>
                <a:ext cx="772674" cy="512208"/>
              </a:xfrm>
              <a:prstGeom prst="rect">
                <a:avLst/>
              </a:prstGeom>
              <a:noFill/>
            </p:spPr>
            <p:txBody>
              <a:bodyPr wrap="none" rtlCol="0">
                <a:spAutoFit/>
              </a:bodyPr>
              <a:lstStyle/>
              <a:p>
                <a:pPr algn="ctr"/>
                <a:r>
                  <a:rPr lang="en-IN" sz="2400" b="1" dirty="0">
                    <a:solidFill>
                      <a:srgbClr val="FF0000"/>
                    </a:solidFill>
                    <a:cs typeface="Arial" panose="020B0604020202020204" pitchFamily="34" charset="0"/>
                  </a:rPr>
                  <a:t>129</a:t>
                </a:r>
              </a:p>
            </p:txBody>
          </p:sp>
        </p:grpSp>
        <p:grpSp>
          <p:nvGrpSpPr>
            <p:cNvPr id="10" name="Group 9">
              <a:extLst>
                <a:ext uri="{FF2B5EF4-FFF2-40B4-BE49-F238E27FC236}">
                  <a16:creationId xmlns:a16="http://schemas.microsoft.com/office/drawing/2014/main" id="{BFB0D5D2-3325-44E3-80F5-F49155900865}"/>
                </a:ext>
              </a:extLst>
            </p:cNvPr>
            <p:cNvGrpSpPr/>
            <p:nvPr/>
          </p:nvGrpSpPr>
          <p:grpSpPr>
            <a:xfrm>
              <a:off x="4031487" y="1690687"/>
              <a:ext cx="2101791" cy="1898341"/>
              <a:chOff x="3469430" y="1113213"/>
              <a:chExt cx="2494086" cy="2106172"/>
            </a:xfrm>
          </p:grpSpPr>
          <p:grpSp>
            <p:nvGrpSpPr>
              <p:cNvPr id="27" name="Group 26">
                <a:extLst>
                  <a:ext uri="{FF2B5EF4-FFF2-40B4-BE49-F238E27FC236}">
                    <a16:creationId xmlns:a16="http://schemas.microsoft.com/office/drawing/2014/main" id="{E54820BC-3AB1-4C1F-ACD7-A531DF249D67}"/>
                  </a:ext>
                </a:extLst>
              </p:cNvPr>
              <p:cNvGrpSpPr/>
              <p:nvPr/>
            </p:nvGrpSpPr>
            <p:grpSpPr>
              <a:xfrm>
                <a:off x="3561991" y="1113213"/>
                <a:ext cx="2335280" cy="2106172"/>
                <a:chOff x="1604997" y="1008405"/>
                <a:chExt cx="3359758" cy="3030140"/>
              </a:xfrm>
            </p:grpSpPr>
            <p:sp>
              <p:nvSpPr>
                <p:cNvPr id="32" name="Rectangle 31">
                  <a:extLst>
                    <a:ext uri="{FF2B5EF4-FFF2-40B4-BE49-F238E27FC236}">
                      <a16:creationId xmlns:a16="http://schemas.microsoft.com/office/drawing/2014/main" id="{72E9E327-DC3B-4034-984B-057B86CDE114}"/>
                    </a:ext>
                  </a:extLst>
                </p:cNvPr>
                <p:cNvSpPr/>
                <p:nvPr/>
              </p:nvSpPr>
              <p:spPr bwMode="auto">
                <a:xfrm>
                  <a:off x="1604997" y="3090168"/>
                  <a:ext cx="3355846"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33" name="Rounded Rectangle 80">
                  <a:extLst>
                    <a:ext uri="{FF2B5EF4-FFF2-40B4-BE49-F238E27FC236}">
                      <a16:creationId xmlns:a16="http://schemas.microsoft.com/office/drawing/2014/main" id="{40772458-8873-4183-A24A-83AF142806FC}"/>
                    </a:ext>
                  </a:extLst>
                </p:cNvPr>
                <p:cNvSpPr/>
                <p:nvPr/>
              </p:nvSpPr>
              <p:spPr bwMode="auto">
                <a:xfrm>
                  <a:off x="1604997"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grpSp>
            <p:nvGrpSpPr>
              <p:cNvPr id="28" name="Group 27">
                <a:extLst>
                  <a:ext uri="{FF2B5EF4-FFF2-40B4-BE49-F238E27FC236}">
                    <a16:creationId xmlns:a16="http://schemas.microsoft.com/office/drawing/2014/main" id="{5CE1BC63-FB06-41B3-A645-A67F9A472C6C}"/>
                  </a:ext>
                </a:extLst>
              </p:cNvPr>
              <p:cNvGrpSpPr/>
              <p:nvPr/>
            </p:nvGrpSpPr>
            <p:grpSpPr>
              <a:xfrm>
                <a:off x="3469430" y="1314181"/>
                <a:ext cx="2494086" cy="1721421"/>
                <a:chOff x="3469430" y="1314181"/>
                <a:chExt cx="2494086" cy="1721421"/>
              </a:xfrm>
            </p:grpSpPr>
            <p:sp>
              <p:nvSpPr>
                <p:cNvPr id="30" name="TextBox 29">
                  <a:extLst>
                    <a:ext uri="{FF2B5EF4-FFF2-40B4-BE49-F238E27FC236}">
                      <a16:creationId xmlns:a16="http://schemas.microsoft.com/office/drawing/2014/main" id="{C8A744E2-8FCA-49D8-B0ED-4B6A34CDEC20}"/>
                    </a:ext>
                  </a:extLst>
                </p:cNvPr>
                <p:cNvSpPr txBox="1"/>
                <p:nvPr/>
              </p:nvSpPr>
              <p:spPr>
                <a:xfrm>
                  <a:off x="4434190" y="2523394"/>
                  <a:ext cx="588162" cy="512208"/>
                </a:xfrm>
                <a:prstGeom prst="rect">
                  <a:avLst/>
                </a:prstGeom>
                <a:noFill/>
              </p:spPr>
              <p:txBody>
                <a:bodyPr wrap="none" rtlCol="0">
                  <a:spAutoFit/>
                </a:bodyPr>
                <a:lstStyle/>
                <a:p>
                  <a:pPr algn="ctr"/>
                  <a:r>
                    <a:rPr lang="en-IN" sz="2400" b="1" dirty="0">
                      <a:solidFill>
                        <a:srgbClr val="FF0000"/>
                      </a:solidFill>
                      <a:cs typeface="Arial" panose="020B0604020202020204" pitchFamily="34" charset="0"/>
                    </a:rPr>
                    <a:t>14</a:t>
                  </a:r>
                </a:p>
              </p:txBody>
            </p:sp>
            <p:sp>
              <p:nvSpPr>
                <p:cNvPr id="31" name="TextBox 30">
                  <a:extLst>
                    <a:ext uri="{FF2B5EF4-FFF2-40B4-BE49-F238E27FC236}">
                      <a16:creationId xmlns:a16="http://schemas.microsoft.com/office/drawing/2014/main" id="{6B6672C6-F53A-486B-87D0-34C5BD8B273C}"/>
                    </a:ext>
                  </a:extLst>
                </p:cNvPr>
                <p:cNvSpPr txBox="1"/>
                <p:nvPr/>
              </p:nvSpPr>
              <p:spPr>
                <a:xfrm>
                  <a:off x="3469430" y="1314181"/>
                  <a:ext cx="2494086" cy="409767"/>
                </a:xfrm>
                <a:prstGeom prst="rect">
                  <a:avLst/>
                </a:prstGeom>
                <a:noFill/>
              </p:spPr>
              <p:txBody>
                <a:bodyPr wrap="square" rtlCol="0">
                  <a:spAutoFit/>
                </a:bodyPr>
                <a:lstStyle/>
                <a:p>
                  <a:pPr algn="ctr"/>
                  <a:r>
                    <a:rPr lang="en-US" b="1" dirty="0">
                      <a:solidFill>
                        <a:srgbClr val="2A96C1"/>
                      </a:solidFill>
                      <a:cs typeface="Arial" panose="020B0604020202020204" pitchFamily="34" charset="0"/>
                    </a:rPr>
                    <a:t>Columns</a:t>
                  </a:r>
                </a:p>
              </p:txBody>
            </p:sp>
          </p:grpSp>
        </p:grpSp>
        <p:grpSp>
          <p:nvGrpSpPr>
            <p:cNvPr id="11" name="Group 10">
              <a:extLst>
                <a:ext uri="{FF2B5EF4-FFF2-40B4-BE49-F238E27FC236}">
                  <a16:creationId xmlns:a16="http://schemas.microsoft.com/office/drawing/2014/main" id="{37334388-FC02-4F53-9F14-FADBE99A1CE2}"/>
                </a:ext>
              </a:extLst>
            </p:cNvPr>
            <p:cNvGrpSpPr/>
            <p:nvPr/>
          </p:nvGrpSpPr>
          <p:grpSpPr>
            <a:xfrm>
              <a:off x="4967284" y="4130106"/>
              <a:ext cx="2131353" cy="1898341"/>
              <a:chOff x="3466538" y="3830844"/>
              <a:chExt cx="2529166" cy="2106172"/>
            </a:xfrm>
          </p:grpSpPr>
          <p:grpSp>
            <p:nvGrpSpPr>
              <p:cNvPr id="20" name="Group 19">
                <a:extLst>
                  <a:ext uri="{FF2B5EF4-FFF2-40B4-BE49-F238E27FC236}">
                    <a16:creationId xmlns:a16="http://schemas.microsoft.com/office/drawing/2014/main" id="{02A4D582-BE3E-42B4-AD17-DBE6503F42E3}"/>
                  </a:ext>
                </a:extLst>
              </p:cNvPr>
              <p:cNvGrpSpPr/>
              <p:nvPr/>
            </p:nvGrpSpPr>
            <p:grpSpPr>
              <a:xfrm>
                <a:off x="3563480" y="3830844"/>
                <a:ext cx="2335280" cy="2106172"/>
                <a:chOff x="1604998" y="1008405"/>
                <a:chExt cx="3359758" cy="3030140"/>
              </a:xfrm>
            </p:grpSpPr>
            <p:sp>
              <p:nvSpPr>
                <p:cNvPr id="25" name="Rectangle 24">
                  <a:extLst>
                    <a:ext uri="{FF2B5EF4-FFF2-40B4-BE49-F238E27FC236}">
                      <a16:creationId xmlns:a16="http://schemas.microsoft.com/office/drawing/2014/main" id="{B45523E8-DD3F-4953-9AB6-215CF2F44133}"/>
                    </a:ext>
                  </a:extLst>
                </p:cNvPr>
                <p:cNvSpPr/>
                <p:nvPr/>
              </p:nvSpPr>
              <p:spPr bwMode="auto">
                <a:xfrm>
                  <a:off x="1604998" y="3101730"/>
                  <a:ext cx="3355848"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26" name="Rounded Rectangle 64">
                  <a:extLst>
                    <a:ext uri="{FF2B5EF4-FFF2-40B4-BE49-F238E27FC236}">
                      <a16:creationId xmlns:a16="http://schemas.microsoft.com/office/drawing/2014/main" id="{8B3050EF-93FF-48D0-B1A1-58001BDD2221}"/>
                    </a:ext>
                  </a:extLst>
                </p:cNvPr>
                <p:cNvSpPr/>
                <p:nvPr/>
              </p:nvSpPr>
              <p:spPr bwMode="auto">
                <a:xfrm>
                  <a:off x="1604998"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grpSp>
            <p:nvGrpSpPr>
              <p:cNvPr id="21" name="Group 20">
                <a:extLst>
                  <a:ext uri="{FF2B5EF4-FFF2-40B4-BE49-F238E27FC236}">
                    <a16:creationId xmlns:a16="http://schemas.microsoft.com/office/drawing/2014/main" id="{1C3709C3-E3BA-4879-9116-536A302D012B}"/>
                  </a:ext>
                </a:extLst>
              </p:cNvPr>
              <p:cNvGrpSpPr/>
              <p:nvPr/>
            </p:nvGrpSpPr>
            <p:grpSpPr>
              <a:xfrm>
                <a:off x="3466538" y="3987775"/>
                <a:ext cx="2529166" cy="1791979"/>
                <a:chOff x="3466538" y="3987775"/>
                <a:chExt cx="2529166" cy="1791979"/>
              </a:xfrm>
            </p:grpSpPr>
            <p:sp>
              <p:nvSpPr>
                <p:cNvPr id="22" name="TextBox 21">
                  <a:extLst>
                    <a:ext uri="{FF2B5EF4-FFF2-40B4-BE49-F238E27FC236}">
                      <a16:creationId xmlns:a16="http://schemas.microsoft.com/office/drawing/2014/main" id="{A51E87D9-8767-45F2-A5AB-9DECC592E5E1}"/>
                    </a:ext>
                  </a:extLst>
                </p:cNvPr>
                <p:cNvSpPr txBox="1"/>
                <p:nvPr/>
              </p:nvSpPr>
              <p:spPr>
                <a:xfrm>
                  <a:off x="3466538" y="3987775"/>
                  <a:ext cx="2529166" cy="717091"/>
                </a:xfrm>
                <a:prstGeom prst="rect">
                  <a:avLst/>
                </a:prstGeom>
                <a:noFill/>
              </p:spPr>
              <p:txBody>
                <a:bodyPr wrap="none" rtlCol="0">
                  <a:spAutoFit/>
                </a:bodyPr>
                <a:lstStyle/>
                <a:p>
                  <a:pPr algn="ctr"/>
                  <a:r>
                    <a:rPr lang="en-US" b="1" dirty="0">
                      <a:solidFill>
                        <a:srgbClr val="2A96C1"/>
                      </a:solidFill>
                    </a:rPr>
                    <a:t>U</a:t>
                  </a:r>
                  <a:r>
                    <a:rPr lang="en-US" b="1" i="0" dirty="0">
                      <a:solidFill>
                        <a:srgbClr val="2A96C1"/>
                      </a:solidFill>
                      <a:effectLst/>
                    </a:rPr>
                    <a:t>nique products</a:t>
                  </a:r>
                </a:p>
                <a:p>
                  <a:pPr algn="ctr"/>
                  <a:r>
                    <a:rPr lang="en-US" b="1" i="0" dirty="0">
                      <a:solidFill>
                        <a:srgbClr val="2A96C1"/>
                      </a:solidFill>
                      <a:effectLst/>
                    </a:rPr>
                    <a:t> appear more than 1</a:t>
                  </a:r>
                  <a:endParaRPr lang="en-US" b="1" dirty="0">
                    <a:solidFill>
                      <a:srgbClr val="2A96C1"/>
                    </a:solidFill>
                    <a:cs typeface="Arial" pitchFamily="34" charset="0"/>
                  </a:endParaRPr>
                </a:p>
              </p:txBody>
            </p:sp>
            <p:sp>
              <p:nvSpPr>
                <p:cNvPr id="23" name="TextBox 22">
                  <a:extLst>
                    <a:ext uri="{FF2B5EF4-FFF2-40B4-BE49-F238E27FC236}">
                      <a16:creationId xmlns:a16="http://schemas.microsoft.com/office/drawing/2014/main" id="{E4E06DCA-1521-4AAC-A10A-8176D10BF288}"/>
                    </a:ext>
                  </a:extLst>
                </p:cNvPr>
                <p:cNvSpPr txBox="1"/>
                <p:nvPr/>
              </p:nvSpPr>
              <p:spPr>
                <a:xfrm flipH="1">
                  <a:off x="4117093" y="5267546"/>
                  <a:ext cx="1228055" cy="512208"/>
                </a:xfrm>
                <a:prstGeom prst="rect">
                  <a:avLst/>
                </a:prstGeom>
                <a:noFill/>
              </p:spPr>
              <p:txBody>
                <a:bodyPr wrap="square" rtlCol="0">
                  <a:spAutoFit/>
                </a:bodyPr>
                <a:lstStyle/>
                <a:p>
                  <a:pPr algn="ctr"/>
                  <a:r>
                    <a:rPr lang="en-IN" sz="2400" b="1" dirty="0">
                      <a:solidFill>
                        <a:srgbClr val="FF0000"/>
                      </a:solidFill>
                      <a:cs typeface="Arial" panose="020B0604020202020204" pitchFamily="34" charset="0"/>
                    </a:rPr>
                    <a:t>60,651</a:t>
                  </a:r>
                </a:p>
              </p:txBody>
            </p:sp>
          </p:grpSp>
        </p:grpSp>
        <p:grpSp>
          <p:nvGrpSpPr>
            <p:cNvPr id="12" name="Group 11">
              <a:extLst>
                <a:ext uri="{FF2B5EF4-FFF2-40B4-BE49-F238E27FC236}">
                  <a16:creationId xmlns:a16="http://schemas.microsoft.com/office/drawing/2014/main" id="{92E568F0-F9CC-4279-8414-37A2AE8542E7}"/>
                </a:ext>
              </a:extLst>
            </p:cNvPr>
            <p:cNvGrpSpPr/>
            <p:nvPr/>
          </p:nvGrpSpPr>
          <p:grpSpPr>
            <a:xfrm>
              <a:off x="2748581" y="4130106"/>
              <a:ext cx="1967964" cy="1898341"/>
              <a:chOff x="833719" y="3830844"/>
              <a:chExt cx="2335280" cy="2106172"/>
            </a:xfrm>
          </p:grpSpPr>
          <p:grpSp>
            <p:nvGrpSpPr>
              <p:cNvPr id="13" name="Group 12">
                <a:extLst>
                  <a:ext uri="{FF2B5EF4-FFF2-40B4-BE49-F238E27FC236}">
                    <a16:creationId xmlns:a16="http://schemas.microsoft.com/office/drawing/2014/main" id="{E21AD096-45E7-42D7-908E-222F30305972}"/>
                  </a:ext>
                </a:extLst>
              </p:cNvPr>
              <p:cNvGrpSpPr/>
              <p:nvPr/>
            </p:nvGrpSpPr>
            <p:grpSpPr>
              <a:xfrm>
                <a:off x="833719" y="3830844"/>
                <a:ext cx="2335280" cy="2106172"/>
                <a:chOff x="1604998" y="1008405"/>
                <a:chExt cx="3359758" cy="3030140"/>
              </a:xfrm>
            </p:grpSpPr>
            <p:sp>
              <p:nvSpPr>
                <p:cNvPr id="18" name="Rectangle 17">
                  <a:extLst>
                    <a:ext uri="{FF2B5EF4-FFF2-40B4-BE49-F238E27FC236}">
                      <a16:creationId xmlns:a16="http://schemas.microsoft.com/office/drawing/2014/main" id="{CC7280F4-0E1C-4EDA-8623-DF98E3086DBA}"/>
                    </a:ext>
                  </a:extLst>
                </p:cNvPr>
                <p:cNvSpPr/>
                <p:nvPr/>
              </p:nvSpPr>
              <p:spPr bwMode="auto">
                <a:xfrm>
                  <a:off x="1604998" y="3101730"/>
                  <a:ext cx="3355848" cy="674178"/>
                </a:xfrm>
                <a:prstGeom prst="rect">
                  <a:avLst/>
                </a:prstGeom>
                <a:solidFill>
                  <a:schemeClr val="bg1">
                    <a:lumMod val="95000"/>
                  </a:schemeClr>
                </a:solidFill>
                <a:ln w="0">
                  <a:no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sp>
              <p:nvSpPr>
                <p:cNvPr id="19" name="Rounded Rectangle 69">
                  <a:extLst>
                    <a:ext uri="{FF2B5EF4-FFF2-40B4-BE49-F238E27FC236}">
                      <a16:creationId xmlns:a16="http://schemas.microsoft.com/office/drawing/2014/main" id="{F22FC45A-0999-4987-B679-2D7C13CCF878}"/>
                    </a:ext>
                  </a:extLst>
                </p:cNvPr>
                <p:cNvSpPr/>
                <p:nvPr/>
              </p:nvSpPr>
              <p:spPr bwMode="auto">
                <a:xfrm>
                  <a:off x="1604998" y="1008405"/>
                  <a:ext cx="3359758" cy="3030140"/>
                </a:xfrm>
                <a:prstGeom prst="roundRect">
                  <a:avLst>
                    <a:gd name="adj" fmla="val 10882"/>
                  </a:avLst>
                </a:prstGeom>
                <a:noFill/>
                <a:ln w="0">
                  <a:solidFill>
                    <a:schemeClr val="bg1">
                      <a:lumMod val="6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en-US">
                    <a:cs typeface="Arial" panose="020B0604020202020204" pitchFamily="34" charset="0"/>
                  </a:endParaRPr>
                </a:p>
              </p:txBody>
            </p:sp>
          </p:grpSp>
          <p:grpSp>
            <p:nvGrpSpPr>
              <p:cNvPr id="14" name="Group 13">
                <a:extLst>
                  <a:ext uri="{FF2B5EF4-FFF2-40B4-BE49-F238E27FC236}">
                    <a16:creationId xmlns:a16="http://schemas.microsoft.com/office/drawing/2014/main" id="{1F2A0689-F9FF-4F78-BD02-CF84ADD5B2B6}"/>
                  </a:ext>
                </a:extLst>
              </p:cNvPr>
              <p:cNvGrpSpPr/>
              <p:nvPr/>
            </p:nvGrpSpPr>
            <p:grpSpPr>
              <a:xfrm>
                <a:off x="882674" y="3987775"/>
                <a:ext cx="2237368" cy="1775242"/>
                <a:chOff x="882674" y="3987775"/>
                <a:chExt cx="2237368" cy="1775242"/>
              </a:xfrm>
            </p:grpSpPr>
            <p:sp>
              <p:nvSpPr>
                <p:cNvPr id="15" name="TextBox 14">
                  <a:extLst>
                    <a:ext uri="{FF2B5EF4-FFF2-40B4-BE49-F238E27FC236}">
                      <a16:creationId xmlns:a16="http://schemas.microsoft.com/office/drawing/2014/main" id="{5A2E6B88-BCCF-40B5-B719-AF4081DB1F9B}"/>
                    </a:ext>
                  </a:extLst>
                </p:cNvPr>
                <p:cNvSpPr txBox="1"/>
                <p:nvPr/>
              </p:nvSpPr>
              <p:spPr>
                <a:xfrm>
                  <a:off x="882674" y="3987775"/>
                  <a:ext cx="2237368" cy="717091"/>
                </a:xfrm>
                <a:prstGeom prst="rect">
                  <a:avLst/>
                </a:prstGeom>
                <a:noFill/>
              </p:spPr>
              <p:txBody>
                <a:bodyPr wrap="none" rtlCol="0">
                  <a:spAutoFit/>
                </a:bodyPr>
                <a:lstStyle/>
                <a:p>
                  <a:pPr algn="ctr"/>
                  <a:r>
                    <a:rPr lang="en-US" b="1" dirty="0">
                      <a:solidFill>
                        <a:srgbClr val="2A96C1"/>
                      </a:solidFill>
                    </a:rPr>
                    <a:t>U</a:t>
                  </a:r>
                  <a:r>
                    <a:rPr lang="en-US" b="1" i="0" dirty="0">
                      <a:solidFill>
                        <a:srgbClr val="2A96C1"/>
                      </a:solidFill>
                      <a:effectLst/>
                    </a:rPr>
                    <a:t>nique products</a:t>
                  </a:r>
                </a:p>
                <a:p>
                  <a:pPr algn="ctr"/>
                  <a:r>
                    <a:rPr lang="en-US" b="1" i="0" dirty="0">
                      <a:solidFill>
                        <a:srgbClr val="2A96C1"/>
                      </a:solidFill>
                      <a:effectLst/>
                    </a:rPr>
                    <a:t> appear only once</a:t>
                  </a:r>
                  <a:endParaRPr lang="en-US" b="1" dirty="0">
                    <a:solidFill>
                      <a:srgbClr val="2A96C1"/>
                    </a:solidFill>
                    <a:cs typeface="Arial" pitchFamily="34" charset="0"/>
                  </a:endParaRPr>
                </a:p>
              </p:txBody>
            </p:sp>
            <p:sp>
              <p:nvSpPr>
                <p:cNvPr id="16" name="TextBox 15">
                  <a:extLst>
                    <a:ext uri="{FF2B5EF4-FFF2-40B4-BE49-F238E27FC236}">
                      <a16:creationId xmlns:a16="http://schemas.microsoft.com/office/drawing/2014/main" id="{A242AC52-F556-4D55-B98E-105B60756765}"/>
                    </a:ext>
                  </a:extLst>
                </p:cNvPr>
                <p:cNvSpPr txBox="1"/>
                <p:nvPr/>
              </p:nvSpPr>
              <p:spPr>
                <a:xfrm flipH="1">
                  <a:off x="1010279" y="5250809"/>
                  <a:ext cx="1975979" cy="512208"/>
                </a:xfrm>
                <a:prstGeom prst="rect">
                  <a:avLst/>
                </a:prstGeom>
                <a:noFill/>
              </p:spPr>
              <p:txBody>
                <a:bodyPr wrap="square" rtlCol="0">
                  <a:spAutoFit/>
                </a:bodyPr>
                <a:lstStyle/>
                <a:p>
                  <a:pPr algn="ctr"/>
                  <a:r>
                    <a:rPr lang="en-US" sz="2400" b="1" i="0" dirty="0">
                      <a:solidFill>
                        <a:srgbClr val="FF0000"/>
                      </a:solidFill>
                      <a:effectLst/>
                      <a:latin typeface="fkGroteskNeue"/>
                    </a:rPr>
                    <a:t>299,031</a:t>
                  </a:r>
                  <a:endParaRPr lang="en-IN" sz="2400" b="1" dirty="0">
                    <a:solidFill>
                      <a:srgbClr val="FF0000"/>
                    </a:solidFill>
                    <a:cs typeface="Arial" panose="020B0604020202020204" pitchFamily="34" charset="0"/>
                  </a:endParaRPr>
                </a:p>
              </p:txBody>
            </p:sp>
          </p:grpSp>
        </p:grpSp>
        <p:sp>
          <p:nvSpPr>
            <p:cNvPr id="64" name="TextBox 63">
              <a:extLst>
                <a:ext uri="{FF2B5EF4-FFF2-40B4-BE49-F238E27FC236}">
                  <a16:creationId xmlns:a16="http://schemas.microsoft.com/office/drawing/2014/main" id="{2DA65F23-3823-4806-B7A4-21DDB7736392}"/>
                </a:ext>
              </a:extLst>
            </p:cNvPr>
            <p:cNvSpPr txBox="1"/>
            <p:nvPr/>
          </p:nvSpPr>
          <p:spPr>
            <a:xfrm>
              <a:off x="8666725" y="1875918"/>
              <a:ext cx="2075069" cy="369332"/>
            </a:xfrm>
            <a:prstGeom prst="rect">
              <a:avLst/>
            </a:prstGeom>
            <a:noFill/>
          </p:spPr>
          <p:txBody>
            <a:bodyPr wrap="square" rtlCol="0">
              <a:spAutoFit/>
            </a:bodyPr>
            <a:lstStyle/>
            <a:p>
              <a:pPr algn="ctr"/>
              <a:r>
                <a:rPr lang="en-US" b="1" dirty="0" err="1">
                  <a:solidFill>
                    <a:srgbClr val="2A96C1"/>
                  </a:solidFill>
                  <a:cs typeface="Arial" pitchFamily="34" charset="0"/>
                </a:rPr>
                <a:t>Sub_category</a:t>
              </a:r>
              <a:endParaRPr lang="en-US" b="1" dirty="0">
                <a:solidFill>
                  <a:srgbClr val="2A96C1"/>
                </a:solidFill>
                <a:cs typeface="Arial" pitchFamily="34" charset="0"/>
              </a:endParaRPr>
            </a:p>
          </p:txBody>
        </p:sp>
      </p:grpSp>
    </p:spTree>
    <p:extLst>
      <p:ext uri="{BB962C8B-B14F-4D97-AF65-F5344CB8AC3E}">
        <p14:creationId xmlns:p14="http://schemas.microsoft.com/office/powerpoint/2010/main" val="493471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5744</Words>
  <Application>Microsoft Office PowerPoint</Application>
  <PresentationFormat>Widescreen</PresentationFormat>
  <Paragraphs>354</Paragraphs>
  <Slides>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Acumin Variable Concept Wide Ul</vt:lpstr>
      <vt:lpstr>Arial</vt:lpstr>
      <vt:lpstr>Calibri</vt:lpstr>
      <vt:lpstr>Calibri Light</vt:lpstr>
      <vt:lpstr>fkGroteskNeue</vt:lpstr>
      <vt:lpstr>var(--font-fk-grotesk)</vt:lpstr>
      <vt:lpstr>Wingdings</vt:lpstr>
      <vt:lpstr>Office Theme</vt:lpstr>
      <vt:lpstr>AMAZON PRODUCTS ANALYSIS</vt:lpstr>
      <vt:lpstr>Table of Contents</vt:lpstr>
      <vt:lpstr>PowerPoint Presentation</vt:lpstr>
      <vt:lpstr>Introduction</vt:lpstr>
      <vt:lpstr>PowerPoint Presentation</vt:lpstr>
      <vt:lpstr>Data Cleaning Process</vt:lpstr>
      <vt:lpstr>Dataset Before and After</vt:lpstr>
      <vt:lpstr>Cleaned Dataset</vt:lpstr>
      <vt:lpstr>Data Summarization</vt:lpstr>
      <vt:lpstr>PowerPoint Presentation</vt:lpstr>
      <vt:lpstr>Analyzing Approach</vt:lpstr>
      <vt:lpstr>Tổng số lượt no_of_ratings theo main_category</vt:lpstr>
      <vt:lpstr>  Avg discount_price%, avg ratings, tổng số lượt no_of ratings  theo sub_category: TV, Audio, Camera  </vt:lpstr>
      <vt:lpstr>  Avg discount_price%, avg ratings, tổng số lượt no_of ratings  theo sub_category  </vt:lpstr>
      <vt:lpstr>PowerPoint Presentation</vt:lpstr>
      <vt:lpstr>PowerPoint Presentation</vt:lpstr>
      <vt:lpstr>PowerPoint Presentation</vt:lpstr>
      <vt:lpstr>PowerPoint Presentation</vt:lpstr>
      <vt:lpstr>PowerPoint Presentation</vt:lpstr>
      <vt:lpstr>  Xếp hạng số lượt no_of_ratings và % discount_price theo main_category và supplier  </vt:lpstr>
      <vt:lpstr>  Xếp hạng % discount_price theo main_categogy và supplier   </vt:lpstr>
      <vt:lpstr>Tương quan cao giữa ratings và actual_price theo phân khúc giá trong các sub_category </vt:lpstr>
      <vt:lpstr>PowerPoint Presentation</vt:lpstr>
      <vt:lpstr>Conclusion</vt:lpstr>
      <vt:lpstr>Insights</vt:lpstr>
      <vt:lpstr>Recommendations</vt:lpstr>
      <vt:lpstr>PowerPoint Presentation</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PRODUCTS ANALYSIS</dc:title>
  <dc:creator>Thuy Nguyen</dc:creator>
  <cp:lastModifiedBy>Thuy Nguyen</cp:lastModifiedBy>
  <cp:revision>103</cp:revision>
  <dcterms:created xsi:type="dcterms:W3CDTF">2025-03-13T14:05:55Z</dcterms:created>
  <dcterms:modified xsi:type="dcterms:W3CDTF">2025-03-17T09:41:10Z</dcterms:modified>
</cp:coreProperties>
</file>